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Garamond" panose="02020404030301010803" pitchFamily="18" charset="0"/>
      <p:regular r:id="rId41"/>
      <p:bold r:id="rId42"/>
      <p:italic r:id="rId43"/>
      <p:boldItalic r:id="rId44"/>
    </p:embeddedFont>
    <p:embeddedFont>
      <p:font typeface="Roboto" panose="02000000000000000000" pitchFamily="2" charset="0"/>
      <p:regular r:id="rId45"/>
      <p:bold r:id="rId46"/>
      <p:italic r:id="rId47"/>
    </p:embeddedFont>
    <p:embeddedFont>
      <p:font typeface="Roboto Light" panose="02000000000000000000" pitchFamily="2" charset="0"/>
      <p:regular r:id="rId48"/>
      <p:italic r:id="rId49"/>
    </p:embeddedFont>
    <p:embeddedFont>
      <p:font typeface="Sagona Book" panose="020F0502020204030204" pitchFamily="34" charset="0"/>
      <p:regular r:id="rId50"/>
      <p:italic r:id="rId51"/>
    </p:embeddedFont>
    <p:embeddedFont>
      <p:font typeface="Sagona ExtraLight" panose="020F0302020204030204" pitchFamily="34" charset="0"/>
      <p:regular r:id="rId52"/>
    </p:embeddedFont>
    <p:embeddedFont>
      <p:font typeface="Selawik Light" panose="020B0502040204020203" pitchFamily="34" charset="77"/>
      <p:regular r:id="rId53"/>
    </p:embeddedFont>
    <p:embeddedFont>
      <p:font typeface="Volkhov" panose="02000503000000020004" pitchFamily="2" charset="0"/>
      <p:regular r:id="rId54"/>
      <p:bold r:id="rId55"/>
      <p:italic r:id="rId56"/>
      <p:boldItalic r:id="rId57"/>
    </p:embeddedFont>
    <p:embeddedFont>
      <p:font typeface="Volkhov Bold" panose="02000503000000020004" pitchFamily="2" charset="0"/>
      <p:bold r:id="rId58"/>
      <p:italic r:id="rId59"/>
      <p:boldItalic r:id="rId60"/>
    </p:embeddedFont>
    <p:embeddedFont>
      <p:font typeface="Volkhov Regular" panose="02000503000000020004" pitchFamily="2" charset="0"/>
      <p:regular r:id="rId61"/>
      <p:bold r:id="rId62"/>
      <p:italic r:id="rId63"/>
      <p:boldItalic r:id="rId6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agona Book"/>
          <a:ea typeface="Sagona Book"/>
          <a:cs typeface="Sagona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1E1"/>
          </a:solidFill>
        </a:fill>
      </a:tcStyle>
    </a:wholeTbl>
    <a:band2H>
      <a:tcTxStyle/>
      <a:tcStyle>
        <a:tcBdr/>
        <a:fill>
          <a:solidFill>
            <a:srgbClr val="EEF1F1"/>
          </a:solidFill>
        </a:fill>
      </a:tcStyle>
    </a:band2H>
    <a:firstCol>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Sagona Book"/>
          <a:ea typeface="Sagona Book"/>
          <a:cs typeface="Sagona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DAD3"/>
          </a:solidFill>
        </a:fill>
      </a:tcStyle>
    </a:wholeTbl>
    <a:band2H>
      <a:tcTxStyle/>
      <a:tcStyle>
        <a:tcBdr/>
        <a:fill>
          <a:solidFill>
            <a:srgbClr val="F0EDEA"/>
          </a:solidFill>
        </a:fill>
      </a:tcStyle>
    </a:band2H>
    <a:firstCol>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Sagona Book"/>
          <a:ea typeface="Sagona Book"/>
          <a:cs typeface="Sagona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1D1"/>
          </a:solidFill>
        </a:fill>
      </a:tcStyle>
    </a:wholeTbl>
    <a:band2H>
      <a:tcTxStyle/>
      <a:tcStyle>
        <a:tcBdr/>
        <a:fill>
          <a:solidFill>
            <a:srgbClr val="EDE9E9"/>
          </a:solidFill>
        </a:fill>
      </a:tcStyle>
    </a:band2H>
    <a:firstCol>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Sagona Book"/>
          <a:ea typeface="Sagona Book"/>
          <a:cs typeface="Sagona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Sagona Book"/>
          <a:ea typeface="Sagona Book"/>
          <a:cs typeface="Sagona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agona Book"/>
          <a:ea typeface="Sagona Book"/>
          <a:cs typeface="Sagona Book"/>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Sagona Book"/>
          <a:ea typeface="Sagona Book"/>
          <a:cs typeface="Sagona Book"/>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Sagona Book"/>
          <a:ea typeface="Sagona Book"/>
          <a:cs typeface="Sagona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Sagona Book"/>
          <a:ea typeface="Sagona Book"/>
          <a:cs typeface="Sagona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Sagona Book"/>
          <a:ea typeface="Sagona Book"/>
          <a:cs typeface="Sagona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Sagona Book"/>
          <a:ea typeface="Sagona Book"/>
          <a:cs typeface="Sagona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Sagona Book"/>
          <a:ea typeface="Sagona Book"/>
          <a:cs typeface="Sagona Book"/>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Sagona Book"/>
          <a:ea typeface="Sagona Book"/>
          <a:cs typeface="Sagona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3"/>
    <p:restoredTop sz="94694"/>
  </p:normalViewPr>
  <p:slideViewPr>
    <p:cSldViewPr snapToGrid="0" snapToObjects="1">
      <p:cViewPr varScale="1">
        <p:scale>
          <a:sx n="121" d="100"/>
          <a:sy n="121" d="100"/>
        </p:scale>
        <p:origin x="9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130000"/>
      </a:lnSpc>
      <a:defRPr sz="1600">
        <a:latin typeface="+mj-lt"/>
        <a:ea typeface="+mj-ea"/>
        <a:cs typeface="+mj-cs"/>
        <a:sym typeface="Roboto"/>
      </a:defRPr>
    </a:lvl1pPr>
    <a:lvl2pPr indent="228600" latinLnBrk="0">
      <a:lnSpc>
        <a:spcPct val="130000"/>
      </a:lnSpc>
      <a:defRPr sz="1600">
        <a:latin typeface="+mj-lt"/>
        <a:ea typeface="+mj-ea"/>
        <a:cs typeface="+mj-cs"/>
        <a:sym typeface="Roboto"/>
      </a:defRPr>
    </a:lvl2pPr>
    <a:lvl3pPr indent="457200" latinLnBrk="0">
      <a:lnSpc>
        <a:spcPct val="130000"/>
      </a:lnSpc>
      <a:defRPr sz="1600">
        <a:latin typeface="+mj-lt"/>
        <a:ea typeface="+mj-ea"/>
        <a:cs typeface="+mj-cs"/>
        <a:sym typeface="Roboto"/>
      </a:defRPr>
    </a:lvl3pPr>
    <a:lvl4pPr indent="685800" latinLnBrk="0">
      <a:lnSpc>
        <a:spcPct val="130000"/>
      </a:lnSpc>
      <a:defRPr sz="1600">
        <a:latin typeface="+mj-lt"/>
        <a:ea typeface="+mj-ea"/>
        <a:cs typeface="+mj-cs"/>
        <a:sym typeface="Roboto"/>
      </a:defRPr>
    </a:lvl4pPr>
    <a:lvl5pPr indent="914400" latinLnBrk="0">
      <a:lnSpc>
        <a:spcPct val="130000"/>
      </a:lnSpc>
      <a:defRPr sz="1600">
        <a:latin typeface="+mj-lt"/>
        <a:ea typeface="+mj-ea"/>
        <a:cs typeface="+mj-cs"/>
        <a:sym typeface="Roboto"/>
      </a:defRPr>
    </a:lvl5pPr>
    <a:lvl6pPr indent="1143000" latinLnBrk="0">
      <a:lnSpc>
        <a:spcPct val="130000"/>
      </a:lnSpc>
      <a:defRPr sz="1600">
        <a:latin typeface="+mj-lt"/>
        <a:ea typeface="+mj-ea"/>
        <a:cs typeface="+mj-cs"/>
        <a:sym typeface="Roboto"/>
      </a:defRPr>
    </a:lvl6pPr>
    <a:lvl7pPr indent="1371600" latinLnBrk="0">
      <a:lnSpc>
        <a:spcPct val="130000"/>
      </a:lnSpc>
      <a:defRPr sz="1600">
        <a:latin typeface="+mj-lt"/>
        <a:ea typeface="+mj-ea"/>
        <a:cs typeface="+mj-cs"/>
        <a:sym typeface="Roboto"/>
      </a:defRPr>
    </a:lvl7pPr>
    <a:lvl8pPr indent="1600200" latinLnBrk="0">
      <a:lnSpc>
        <a:spcPct val="130000"/>
      </a:lnSpc>
      <a:defRPr sz="1600">
        <a:latin typeface="+mj-lt"/>
        <a:ea typeface="+mj-ea"/>
        <a:cs typeface="+mj-cs"/>
        <a:sym typeface="Roboto"/>
      </a:defRPr>
    </a:lvl8pPr>
    <a:lvl9pPr indent="1828800" latinLnBrk="0">
      <a:lnSpc>
        <a:spcPct val="130000"/>
      </a:lnSpc>
      <a:defRPr sz="1600">
        <a:latin typeface="+mj-lt"/>
        <a:ea typeface="+mj-ea"/>
        <a:cs typeface="+mj-cs"/>
        <a:sym typeface="Roboto"/>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utterstock.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ci.radio-canada.ca/espaces-autochtones/1721809/autochtones-noirs-police-morts-etud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r.wikipedia.org/wiki/Racialisme#/media/Fichier:G._Bruno_-_Le_Tour_de_la_France_par_deux_enfants_p188.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r>
              <a:rPr u="sng">
                <a:solidFill>
                  <a:srgbClr val="0563C1"/>
                </a:solidFill>
                <a:uFill>
                  <a:solidFill>
                    <a:srgbClr val="0563C1"/>
                  </a:solidFill>
                </a:uFill>
              </a:rPr>
              <a:t>arindambanerjee</a:t>
            </a:r>
            <a:r>
              <a:rPr u="sng" dirty="0">
                <a:solidFill>
                  <a:srgbClr val="0563C1"/>
                </a:solidFill>
                <a:uFill>
                  <a:solidFill>
                    <a:srgbClr val="0563C1"/>
                  </a:solidFill>
                </a:uFill>
              </a:rPr>
              <a:t> / </a:t>
            </a:r>
            <a:r>
              <a:rPr u="sng" dirty="0">
                <a:solidFill>
                  <a:srgbClr val="0563C1"/>
                </a:solidFill>
                <a:uFill>
                  <a:solidFill>
                    <a:srgbClr val="0563C1"/>
                  </a:solidFill>
                </a:uFill>
                <a:hlinkClick r:id="rId3"/>
              </a:rPr>
              <a:t>shutterstock.com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https://fr.wikipedia.org/wiki/Racisme#/media/Fichier:Paris_Planteur_2012b.jpg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https://fr.wikipedia.org/wiki/Craniom%C3%A9trie#/media/Fichier:Craniometry_skull_1902.jpg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https://en.wikipedia.org/wiki/Nation_state#/media/File:Westfaelischer_Friede_in_Muenster_(Gerard_Terborch_1648).jpg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381000" y="685800"/>
            <a:ext cx="6096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Entre autres, en 2000, un scientifique qui a travaillé au séquençage du génome humain, Craig Venter, a déclaré que le concept de race n’a aucun fondement génétique ou scientifique.  </a:t>
            </a:r>
          </a:p>
          <a:p>
            <a:r>
              <a:t>Image du domaine public tirée de </a:t>
            </a:r>
            <a:r>
              <a:rPr u="sng">
                <a:solidFill>
                  <a:srgbClr val="0563C1"/>
                </a:solidFill>
                <a:uFill>
                  <a:solidFill>
                    <a:srgbClr val="0563C1"/>
                  </a:solidFill>
                </a:uFill>
              </a:rPr>
              <a:t>https://commons.wikimedia.org/wiki/File:Cadena_de_ADN.jpg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https://fr.wikipedia.org/wiki/Racisme#/media/Fichier:Captain_walter_croker_horror_stricken_at_algiers_1815.jpg</a:t>
            </a:r>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Le processus de la racialisation implique donc que les êtres humains sont « racisés ». Toute personne, même si elle est conceptualisée comme « blanche », est racisée. </a:t>
            </a:r>
          </a:p>
          <a:p>
            <a:r>
              <a:t>Cependant, l’usage veut que l’expression « personne racisée » fasse référence aux personnes qui sont infériorisées par la racialisation, donc les personnes conceptualisées comme « non blanches ». </a:t>
            </a:r>
          </a:p>
          <a:p>
            <a:r>
              <a:t>Image tirée de </a:t>
            </a:r>
            <a:r>
              <a:rPr u="sng">
                <a:solidFill>
                  <a:srgbClr val="0563C1"/>
                </a:solidFill>
                <a:uFill>
                  <a:solidFill>
                    <a:srgbClr val="0563C1"/>
                  </a:solidFill>
                </a:uFill>
              </a:rPr>
              <a:t>https://en.wikipedia.org/wiki/Racialization#/media/File:WomenofAlgiers.JPG</a:t>
            </a:r>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https://en.wikipedia.org/wiki/Nazi_Party#/media/File:Bundesarchiv_Bild_183-H12704,_Bad_Godesberg,_Vorbereitung_M%C3%BCnchener_Abkommen.jpg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Image du domaine public tirée de </a:t>
            </a:r>
            <a:r>
              <a:rPr u="sng">
                <a:solidFill>
                  <a:srgbClr val="0563C1"/>
                </a:solidFill>
                <a:uFill>
                  <a:solidFill>
                    <a:srgbClr val="0563C1"/>
                  </a:solidFill>
                </a:uFill>
              </a:rPr>
              <a:t>https://picryl.com/media/racism-chains-both-hugo-gellert-artist-communist-party-usa-national-black-liberation-1cd53b?zoom=true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Image tirée du domaine public. </a:t>
            </a:r>
            <a:r>
              <a:rPr u="sng">
                <a:solidFill>
                  <a:srgbClr val="0563C1"/>
                </a:solidFill>
                <a:uFill>
                  <a:solidFill>
                    <a:srgbClr val="0563C1"/>
                  </a:solidFill>
                </a:uFill>
              </a:rPr>
              <a:t>https://thegatewayonline.ca/2018/09/charlottesville-annniversary-counterprotest-works/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https://fr.wikipedia.org/wiki/Stokely_Carmichael#/media/Fichier:Stokely_Carmichael_in_Alabama_1966.jpeg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r>
              <a:t>Chez l’être humain, il existe d’innombrables variantes de couleurs de peau. Ce qui ne devrait être qu’une donnée biologique parmi tant d’autres est devenue, par différents processus, un critère de catégorisation et de hiérarchisation des êtres humains. Le racisme repose sur une conception de l’être humain qu’il est important de remettre en question.</a:t>
            </a:r>
          </a:p>
          <a:p>
            <a:endParaRPr/>
          </a:p>
          <a:p>
            <a:r>
              <a:t>Image tirée de </a:t>
            </a:r>
            <a:r>
              <a:rPr u="sng">
                <a:solidFill>
                  <a:srgbClr val="0563C1"/>
                </a:solidFill>
                <a:uFill>
                  <a:solidFill>
                    <a:srgbClr val="0563C1"/>
                  </a:solidFill>
                </a:uFill>
              </a:rPr>
              <a:t>https://fr.wikipedia.org/wiki/Racisme#/media/Fichier:Captain_walter_croker_horror_stricken_at_algiers_1815.jpg</a:t>
            </a:r>
            <a: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https://en.wikipedia.org/wiki/Black_Lives_Matter#/media/File:Black_Lives_Matter_protest.jpg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Malgré l’absence de tout fondement biologique, la notion de race est encore au cœur des rapports de pouvoir et des dynamiques de domination.</a:t>
            </a:r>
          </a:p>
          <a:p>
            <a:r>
              <a:t>Pour certaines personnes, l’immigration est devenue un substitut contemporain à la notion de race, la personne immigrante issue des pays anciennement colonisés étant considérée comme une menace à la nation et à ses valeurs. </a:t>
            </a:r>
          </a:p>
          <a:p>
            <a:endParaRPr>
              <a:latin typeface="Times New Roman"/>
              <a:ea typeface="Times New Roman"/>
              <a:cs typeface="Times New Roman"/>
              <a:sym typeface="Times New Roman"/>
            </a:endParaRPr>
          </a:p>
          <a:p>
            <a:r>
              <a:t>Image tirée de </a:t>
            </a:r>
            <a:r>
              <a:rPr u="sng">
                <a:solidFill>
                  <a:srgbClr val="0563C1"/>
                </a:solidFill>
                <a:uFill>
                  <a:solidFill>
                    <a:srgbClr val="0563C1"/>
                  </a:solidFill>
                </a:uFill>
              </a:rPr>
              <a:t>https://fr.wikipedia.org/wiki/Axel_Kahn#/media/Fichier:Axel_Kahn_par_Claude_Truong-Ngoc_octobre_2015.jpg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https://www.flickr.com/photos/dubdem/39135479510/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https://www.flickr.com/photos/anthropogeo/43551488700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https://www.flickr.com/photos/cwfoundation/7000118365</a:t>
            </a:r>
          </a:p>
          <a:p>
            <a:r>
              <a:t>Pour aller plus loin, voir la conférence suivante https://www.ted.com/talks/chimamanda_ngozi_adichie_the_danger_of_a_single_story?language=fr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Image royaume Koush tirée de </a:t>
            </a:r>
            <a:r>
              <a:rPr u="sng">
                <a:solidFill>
                  <a:srgbClr val="0563C1"/>
                </a:solidFill>
                <a:uFill>
                  <a:solidFill>
                    <a:srgbClr val="0563C1"/>
                  </a:solidFill>
                </a:uFill>
              </a:rPr>
              <a:t>https://commons.wikimedia.org/wiki/File:Sudan_Meroe_Pyramids_30sep2005_10.jpg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https://upload.wikimedia.org/wikipedia/commons/f/f1/Defund_the_police.jpg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https://www.flickr.com/photos/lac-bac/14260482006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https://fr.wikipedia.org/wiki/Pensionnat_autochtone_au_Canada#/media/Fichier:R.C._Indian_Residential_School_Study_Time,_Fort_Resolution,_N.W.T.JPG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https://www.flickr.com/photos/vwcampin/50286605961/</a:t>
            </a:r>
          </a:p>
          <a:p>
            <a:r>
              <a:t>Au mois de juin 2020,</a:t>
            </a:r>
            <a:r>
              <a:rPr u="sng">
                <a:solidFill>
                  <a:srgbClr val="0563C1"/>
                </a:solidFill>
                <a:uFill>
                  <a:solidFill>
                    <a:srgbClr val="0563C1"/>
                  </a:solidFill>
                </a:uFill>
                <a:hlinkClick r:id="rId3"/>
              </a:rPr>
              <a:t> selon des données colligées par la CBC</a:t>
            </a:r>
            <a:r>
              <a:t>, les personnes autochtones représentent 16 % des personnes tuées, mais seulement 4,21 % de la population canadienne, tandis que les personnes noires représentent 8,63 % des morts, mais uniquement 2,92 % de la population.</a:t>
            </a:r>
          </a:p>
          <a:p>
            <a:r>
              <a:t>À l’opposé, les personnes blanches forment un peu moins de 80 % de la population canadienne, mais ne comptent que pour un peu plus de 40 % des gens tués par la police.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endParaRPr/>
          </a:p>
        </p:txBody>
      </p:sp>
      <p:sp>
        <p:nvSpPr>
          <p:cNvPr id="56" name="Shape 56"/>
          <p:cNvSpPr>
            <a:spLocks noGrp="1"/>
          </p:cNvSpPr>
          <p:nvPr>
            <p:ph type="body" sz="quarter" idx="1"/>
          </p:nvPr>
        </p:nvSpPr>
        <p:spPr>
          <a:prstGeom prst="rect">
            <a:avLst/>
          </a:prstGeom>
        </p:spPr>
        <p:txBody>
          <a:bodyPr/>
          <a:lstStyle/>
          <a:p>
            <a:r>
              <a:t>Ainsi, les premières théories raciales se sont basées sur l’appartenance religieuse et non sur les traits biologiques, en prônant une élite raciale chrétienne.</a:t>
            </a:r>
          </a:p>
          <a:p>
            <a:r>
              <a:t>Image des gens de confession juive portant la rouelle. </a:t>
            </a:r>
          </a:p>
          <a:p>
            <a:r>
              <a:t>Image tirée de </a:t>
            </a:r>
            <a:r>
              <a:rPr u="sng">
                <a:solidFill>
                  <a:srgbClr val="0563C1"/>
                </a:solidFill>
                <a:uFill>
                  <a:solidFill>
                    <a:srgbClr val="0563C1"/>
                  </a:solidFill>
                </a:uFill>
              </a:rPr>
              <a:t>https://fr.wikipedia.org/wiki/Rouelle_(Moyen_%C3%82ge)#/media/Fichier:1182_french_expulsion_of_jews.jpg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En effet, un rapport de recherche dévoilé par les chercheuses Chantal Lavergne et Sarah Dufour montre qu’à Montréal, les enfants noirs comptent pour 29,6 % dans le système institutionnel de la DPJ, alors qu’ils ne représentent que 14,5 % de la population de 17 ans et moins. </a:t>
            </a:r>
          </a:p>
          <a:p>
            <a:r>
              <a:t>Image tirée de </a:t>
            </a:r>
            <a:r>
              <a:rPr u="sng">
                <a:solidFill>
                  <a:srgbClr val="0563C1"/>
                </a:solidFill>
                <a:uFill>
                  <a:solidFill>
                    <a:srgbClr val="0563C1"/>
                  </a:solidFill>
                </a:uFill>
              </a:rPr>
              <a:t>https://www.flickr.com/photos/lea-kim/8371391919</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https://www.flickr.com/photos/asiandevelopmentbank/49932372106</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https://www.flickr.com/photos/lea-kim/50118065767</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https://www.flickr.com/photos/lea-kim/8372461702</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381000" y="685800"/>
            <a:ext cx="6096000" cy="3429000"/>
          </a:xfrm>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rPr dirty="0"/>
              <a:t>Image </a:t>
            </a:r>
            <a:r>
              <a:rPr dirty="0" err="1"/>
              <a:t>tirée</a:t>
            </a:r>
            <a:r>
              <a:rPr dirty="0"/>
              <a:t> de https://</a:t>
            </a:r>
            <a:r>
              <a:rPr dirty="0" err="1"/>
              <a:t>en.wikipedia.org</a:t>
            </a:r>
            <a:r>
              <a:rPr dirty="0"/>
              <a:t>/wiki/</a:t>
            </a:r>
            <a:r>
              <a:rPr dirty="0" err="1"/>
              <a:t>Le_Marron_Inconnu</a:t>
            </a:r>
            <a:r>
              <a:rPr dirty="0"/>
              <a:t>#/media/File:Le_Marron_Inconnu,_detail_2009.jpg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https://fr.wikipedia.org/wiki/Christophe_Colomb#/media/Fichier:Columbus_Taking_Possession.jpg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381000" y="685800"/>
            <a:ext cx="6096000" cy="3429000"/>
          </a:xfrm>
          <a:prstGeom prst="rect">
            <a:avLst/>
          </a:prstGeom>
        </p:spPr>
        <p:txBody>
          <a:bodyPr/>
          <a:lstStyle/>
          <a:p>
            <a:endParaRPr/>
          </a:p>
        </p:txBody>
      </p:sp>
      <p:sp>
        <p:nvSpPr>
          <p:cNvPr id="70" name="Shape 7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https://commons.wikimedia.org/wiki/File:Salon_de_Madame_Geoffrin.jpg?uselang=fr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t>Image du domaine public tirée de </a:t>
            </a:r>
            <a:r>
              <a:rPr u="sng">
                <a:solidFill>
                  <a:srgbClr val="0563C1"/>
                </a:solidFill>
                <a:uFill>
                  <a:solidFill>
                    <a:srgbClr val="0563C1"/>
                  </a:solidFill>
                </a:uFill>
                <a:hlinkClick r:id="rId3"/>
              </a:rPr>
              <a:t>https://fr.wikipedia.org/wiki/Racialisme#/media/Fichier:G._Bruno_-_Le_Tour_de_la_France_par_deux_enfants_p188.jpg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https://fr.wikipedia.org/wiki/Craniom%C3%A9trie#/media/Fichier:Bundesarchiv_Bild_146-1986-044-08,_Stein-Pfalz,_Eva_Justin_bei_Sch%C3%A4delmessung.jpg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r>
              <a:t>Une telle conception a un impact direct sur la colonisation. Ainsi, en 1885, l’Afrique est découpée en morceaux par les Européen.ne.s, et le président du Conseil français, Jules Ferry, affirme avec conviction à l’Assemblée nationale que les races supérieures ont le devoir de civiliser les races inférieures. </a:t>
            </a:r>
          </a:p>
          <a:p>
            <a:r>
              <a:t>Image tirée de </a:t>
            </a:r>
            <a:r>
              <a:rPr u="sng">
                <a:solidFill>
                  <a:srgbClr val="0563C1"/>
                </a:solidFill>
                <a:uFill>
                  <a:solidFill>
                    <a:srgbClr val="0563C1"/>
                  </a:solidFill>
                </a:uFill>
              </a:rPr>
              <a:t>https://fr.wikipedia.org/wiki/Arthur_de_Gobineau#/media/Fichier:Arthur_de_Gobineau.jpg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https://en.wikipedia.org/wiki/Ant%C3%A9nor_Firmin#/media/File:Firmin-antenor.gif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0000"/>
        </a:solidFill>
        <a:effectLst/>
      </p:bgPr>
    </p:bg>
    <p:spTree>
      <p:nvGrpSpPr>
        <p:cNvPr id="1" name=""/>
        <p:cNvGrpSpPr/>
        <p:nvPr/>
      </p:nvGrpSpPr>
      <p:grpSpPr>
        <a:xfrm>
          <a:off x="0" y="0"/>
          <a:ext cx="0" cy="0"/>
          <a:chOff x="0" y="0"/>
          <a:chExt cx="0" cy="0"/>
        </a:xfrm>
      </p:grpSpPr>
      <p:sp>
        <p:nvSpPr>
          <p:cNvPr id="11" name="Numéro de diapositive"/>
          <p:cNvSpPr txBox="1">
            <a:spLocks noGrp="1"/>
          </p:cNvSpPr>
          <p:nvPr>
            <p:ph type="sldNum" sz="quarter" idx="2"/>
          </p:nvPr>
        </p:nvSpPr>
        <p:spPr>
          <a:xfrm>
            <a:off x="10345750" y="5187568"/>
            <a:ext cx="217151" cy="218441"/>
          </a:xfrm>
          <a:prstGeom prst="rect">
            <a:avLst/>
          </a:prstGeom>
        </p:spPr>
        <p:txBody>
          <a:bodyPr/>
          <a:lstStyle>
            <a:lvl1pPr>
              <a:defRPr>
                <a:solidFill>
                  <a:srgbClr val="262626"/>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18" name="Numéro de diapositive"/>
          <p:cNvSpPr txBox="1">
            <a:spLocks noGrp="1"/>
          </p:cNvSpPr>
          <p:nvPr>
            <p:ph type="sldNum" sz="quarter" idx="2"/>
          </p:nvPr>
        </p:nvSpPr>
        <p:spPr>
          <a:xfrm>
            <a:off x="10345750" y="5187568"/>
            <a:ext cx="217151" cy="218441"/>
          </a:xfrm>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texte">
    <p:spTree>
      <p:nvGrpSpPr>
        <p:cNvPr id="1" name=""/>
        <p:cNvGrpSpPr/>
        <p:nvPr/>
      </p:nvGrpSpPr>
      <p:grpSpPr>
        <a:xfrm>
          <a:off x="0" y="0"/>
          <a:ext cx="0" cy="0"/>
          <a:chOff x="0" y="0"/>
          <a:chExt cx="0" cy="0"/>
        </a:xfrm>
      </p:grpSpPr>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texte 0">
    <p:bg>
      <p:bgPr>
        <a:solidFill>
          <a:srgbClr val="000000"/>
        </a:solidFill>
        <a:effectLst/>
      </p:bgPr>
    </p:bg>
    <p:spTree>
      <p:nvGrpSpPr>
        <p:cNvPr id="1" name=""/>
        <p:cNvGrpSpPr/>
        <p:nvPr/>
      </p:nvGrpSpPr>
      <p:grpSpPr>
        <a:xfrm>
          <a:off x="0" y="0"/>
          <a:ext cx="0" cy="0"/>
          <a:chOff x="0" y="0"/>
          <a:chExt cx="0" cy="0"/>
        </a:xfrm>
      </p:grpSpPr>
      <p:sp>
        <p:nvSpPr>
          <p:cNvPr id="32"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066800" y="642594"/>
            <a:ext cx="10058400"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1066800" y="2103120"/>
            <a:ext cx="10058400" cy="3849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0908049" y="6182360"/>
            <a:ext cx="217152" cy="218441"/>
          </a:xfrm>
          <a:prstGeom prst="rect">
            <a:avLst/>
          </a:prstGeom>
          <a:ln w="12700">
            <a:miter lim="400000"/>
          </a:ln>
        </p:spPr>
        <p:txBody>
          <a:bodyPr wrap="none" lIns="45719" rIns="45719" anchor="b">
            <a:spAutoFit/>
          </a:bodyPr>
          <a:lstStyle>
            <a:lvl1pPr algn="r">
              <a:defRPr sz="800">
                <a:solidFill>
                  <a:srgbClr val="40404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262626"/>
          </a:solidFill>
          <a:uFillTx/>
          <a:latin typeface="Sagona ExtraLight"/>
          <a:ea typeface="Sagona ExtraLight"/>
          <a:cs typeface="Sagona ExtraLight"/>
          <a:sym typeface="Sagona ExtraLight"/>
        </a:defRPr>
      </a:lvl9pPr>
    </p:titleStyle>
    <p:bodyStyle>
      <a:lvl1pPr marL="182879" marR="0" indent="-182879"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1pPr>
      <a:lvl2pPr marL="487680" marR="0" indent="-213360"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2pPr>
      <a:lvl3pPr marL="781396" marR="0" indent="-232756"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3pPr>
      <a:lvl4pPr marL="1055716" marR="0" indent="-232756"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4pPr>
      <a:lvl5pPr marL="1330036" marR="0" indent="-232756"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5pPr>
      <a:lvl6pPr marL="1600000" marR="0" indent="-228600"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6pPr>
      <a:lvl7pPr marL="1899999" marR="0" indent="-228600"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7pPr>
      <a:lvl8pPr marL="2200000" marR="0" indent="-228600"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8pPr>
      <a:lvl9pPr marL="2499999" marR="0" indent="-228600" algn="l" defTabSz="914400" rtl="0" latinLnBrk="0">
        <a:lnSpc>
          <a:spcPct val="120000"/>
        </a:lnSpc>
        <a:spcBef>
          <a:spcPts val="900"/>
        </a:spcBef>
        <a:spcAft>
          <a:spcPts val="0"/>
        </a:spcAft>
        <a:buClr>
          <a:srgbClr val="262626"/>
        </a:buClr>
        <a:buSzPct val="100000"/>
        <a:buFont typeface="Garamond"/>
        <a:buChar char="◦"/>
        <a:tabLst/>
        <a:defRPr sz="1400" b="0" i="0" u="none" strike="noStrike" cap="none" spc="0" baseline="0">
          <a:solidFill>
            <a:srgbClr val="000000"/>
          </a:solidFill>
          <a:uFillTx/>
          <a:latin typeface="Sagona Book"/>
          <a:ea typeface="Sagona Book"/>
          <a:cs typeface="Sagona Book"/>
          <a:sym typeface="Sagona Book"/>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1pPr>
      <a:lvl2pPr marL="0" marR="0" indent="457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2pPr>
      <a:lvl3pPr marL="0" marR="0" indent="914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3pPr>
      <a:lvl4pPr marL="0" marR="0" indent="1371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4pPr>
      <a:lvl5pPr marL="0" marR="0" indent="18288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5pPr>
      <a:lvl6pPr marL="0" marR="0" indent="22860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6pPr>
      <a:lvl7pPr marL="0" marR="0" indent="2743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7pPr>
      <a:lvl8pPr marL="0" marR="0" indent="3200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8pPr>
      <a:lvl9pPr marL="0" marR="0" indent="3657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agona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en.wikipedia.org/wiki/Nazi_Party#/media/File:Bundesarchiv_Bild_183-H12704,_Bad_Godesberg,_Vorbereitung_M%C3%BCnchener_Abkommen.jpg"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 name="module5b.psd" descr="module5b.psd"/>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descr="Picture 2"/>
          <p:cNvPicPr>
            <a:picLocks noChangeAspect="1"/>
          </p:cNvPicPr>
          <p:nvPr/>
        </p:nvPicPr>
        <p:blipFill>
          <a:blip r:embed="rId3"/>
          <a:srcRect l="17951" t="4499" r="10127" b="174"/>
          <a:stretch>
            <a:fillRect/>
          </a:stretch>
        </p:blipFill>
        <p:spPr>
          <a:xfrm>
            <a:off x="-10127" y="0"/>
            <a:ext cx="4190370" cy="6900278"/>
          </a:xfrm>
          <a:prstGeom prst="rect">
            <a:avLst/>
          </a:prstGeom>
          <a:ln w="12700">
            <a:miter lim="400000"/>
          </a:ln>
        </p:spPr>
      </p:pic>
      <p:sp>
        <p:nvSpPr>
          <p:cNvPr id="98" name="Titre 1"/>
          <p:cNvSpPr txBox="1">
            <a:spLocks noGrp="1"/>
          </p:cNvSpPr>
          <p:nvPr>
            <p:ph type="title" idx="4294967295"/>
          </p:nvPr>
        </p:nvSpPr>
        <p:spPr>
          <a:xfrm>
            <a:off x="4527874" y="327123"/>
            <a:ext cx="6937813" cy="1998304"/>
          </a:xfrm>
          <a:prstGeom prst="rect">
            <a:avLst/>
          </a:prstGeom>
        </p:spPr>
        <p:txBody>
          <a:bodyPr anchor="t"/>
          <a:lstStyle/>
          <a:p>
            <a:pPr>
              <a:defRPr sz="4800">
                <a:solidFill>
                  <a:srgbClr val="000000"/>
                </a:solidFill>
                <a:latin typeface="Volkhov Regular"/>
                <a:ea typeface="Volkhov Regular"/>
                <a:cs typeface="Volkhov Regular"/>
                <a:sym typeface="Volkhov Regular"/>
              </a:defRPr>
            </a:pPr>
            <a:r>
              <a:rPr b="1" dirty="0">
                <a:latin typeface="Volkhov" panose="02000503000000020004" pitchFamily="2" charset="0"/>
              </a:rPr>
              <a:t>Une critique des </a:t>
            </a:r>
            <a:br>
              <a:rPr b="1" dirty="0">
                <a:latin typeface="Volkhov" panose="02000503000000020004" pitchFamily="2" charset="0"/>
              </a:rPr>
            </a:br>
            <a:r>
              <a:rPr b="1" dirty="0">
                <a:latin typeface="Volkhov" panose="02000503000000020004" pitchFamily="2" charset="0"/>
              </a:rPr>
              <a:t>classifications </a:t>
            </a:r>
            <a:r>
              <a:rPr b="1" dirty="0" err="1">
                <a:latin typeface="Volkhov" panose="02000503000000020004" pitchFamily="2" charset="0"/>
              </a:rPr>
              <a:t>raciales</a:t>
            </a:r>
            <a:endParaRPr b="1" dirty="0">
              <a:latin typeface="Volkhov" panose="02000503000000020004" pitchFamily="2" charset="0"/>
            </a:endParaRPr>
          </a:p>
        </p:txBody>
      </p:sp>
      <p:sp>
        <p:nvSpPr>
          <p:cNvPr id="99" name="Espace réservé du texte 2"/>
          <p:cNvSpPr txBox="1">
            <a:spLocks noGrp="1"/>
          </p:cNvSpPr>
          <p:nvPr>
            <p:ph type="body" sz="half" idx="4294967295"/>
          </p:nvPr>
        </p:nvSpPr>
        <p:spPr>
          <a:xfrm>
            <a:off x="4474310" y="2510352"/>
            <a:ext cx="7410239" cy="4340654"/>
          </a:xfrm>
          <a:prstGeom prst="rect">
            <a:avLst/>
          </a:prstGeom>
        </p:spPr>
        <p:txBody>
          <a:bodyPr/>
          <a:lstStyle/>
          <a:p>
            <a:pPr marL="304800" indent="-304800" defTabSz="877823">
              <a:lnSpc>
                <a:spcPct val="130000"/>
              </a:lnSpc>
              <a:buClr>
                <a:srgbClr val="FFCD00"/>
              </a:buClr>
              <a:buSzPct val="175000"/>
              <a:buFont typeface="Arial"/>
              <a:buChar char="•"/>
              <a:defRPr sz="2400">
                <a:latin typeface="Roboto Light"/>
                <a:ea typeface="Roboto Light"/>
                <a:cs typeface="Roboto Light"/>
                <a:sym typeface="Roboto Light"/>
              </a:defRPr>
            </a:pPr>
            <a:r>
              <a:t>En 1885, Joseph Anténor Firmin critique les thèses de Gobineau dans </a:t>
            </a:r>
            <a:r>
              <a:rPr i="1"/>
              <a:t>De l’égalité des races humaines, une anthropologie positive</a:t>
            </a:r>
            <a:r>
              <a:t>. </a:t>
            </a:r>
          </a:p>
          <a:p>
            <a:pPr marL="304800" indent="-304800" defTabSz="877823">
              <a:lnSpc>
                <a:spcPct val="130000"/>
              </a:lnSpc>
              <a:buClr>
                <a:srgbClr val="FFCD00"/>
              </a:buClr>
              <a:buSzPct val="175000"/>
              <a:buFont typeface="Arial"/>
              <a:buChar char="•"/>
              <a:defRPr sz="2400">
                <a:latin typeface="Roboto Light"/>
                <a:ea typeface="Roboto Light"/>
                <a:cs typeface="Roboto Light"/>
                <a:sym typeface="Roboto Light"/>
              </a:defRPr>
            </a:pPr>
            <a:r>
              <a:t>Il y constate que Broca a délibérément falsifié les résultats de ses expériences sur les crânes pour assoir son postulat d’une hiérarchie raciale.</a:t>
            </a:r>
          </a:p>
          <a:p>
            <a:pPr marL="304800" indent="-304800" defTabSz="877823">
              <a:lnSpc>
                <a:spcPct val="130000"/>
              </a:lnSpc>
              <a:buClr>
                <a:srgbClr val="FFCD00"/>
              </a:buClr>
              <a:buSzPct val="175000"/>
              <a:buFont typeface="Arial"/>
              <a:buChar char="•"/>
              <a:defRPr sz="2400">
                <a:latin typeface="Roboto Light"/>
                <a:ea typeface="Roboto Light"/>
                <a:cs typeface="Roboto Light"/>
                <a:sym typeface="Roboto Light"/>
              </a:defRPr>
            </a:pPr>
            <a:r>
              <a:t>L’ouvrage d’Anténor Firmin, malgré son importance scientifique, est loin d’avoir la résonance escomptée. </a:t>
            </a:r>
          </a:p>
        </p:txBody>
      </p:sp>
      <p:sp>
        <p:nvSpPr>
          <p:cNvPr id="100" name="Rectangle 14"/>
          <p:cNvSpPr/>
          <p:nvPr/>
        </p:nvSpPr>
        <p:spPr>
          <a:xfrm>
            <a:off x="4593818" y="1962616"/>
            <a:ext cx="6787859" cy="74032"/>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4" name="Picture 2" descr="Picture 2"/>
          <p:cNvPicPr>
            <a:picLocks noChangeAspect="1"/>
          </p:cNvPicPr>
          <p:nvPr/>
        </p:nvPicPr>
        <p:blipFill>
          <a:blip r:embed="rId3"/>
          <a:srcRect l="2306" t="27679" r="2306"/>
          <a:stretch>
            <a:fillRect/>
          </a:stretch>
        </p:blipFill>
        <p:spPr>
          <a:xfrm>
            <a:off x="6697569" y="1145292"/>
            <a:ext cx="5503901" cy="5716399"/>
          </a:xfrm>
          <a:prstGeom prst="rect">
            <a:avLst/>
          </a:prstGeom>
          <a:ln w="12700">
            <a:miter lim="400000"/>
          </a:ln>
        </p:spPr>
      </p:pic>
      <p:sp>
        <p:nvSpPr>
          <p:cNvPr id="105" name="Titre 1"/>
          <p:cNvSpPr txBox="1"/>
          <p:nvPr/>
        </p:nvSpPr>
        <p:spPr>
          <a:xfrm>
            <a:off x="279930" y="253595"/>
            <a:ext cx="11632140" cy="1062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49223">
              <a:defRPr sz="3762">
                <a:solidFill>
                  <a:srgbClr val="FFFFFF"/>
                </a:solidFill>
                <a:latin typeface="Volkhov Regular"/>
                <a:ea typeface="Volkhov Regular"/>
                <a:cs typeface="Volkhov Regular"/>
                <a:sym typeface="Volkhov Regular"/>
              </a:defRPr>
            </a:lvl1pPr>
          </a:lstStyle>
          <a:p>
            <a:r>
              <a:t>Conclusion critique sur les classifications raciales</a:t>
            </a:r>
          </a:p>
        </p:txBody>
      </p:sp>
      <p:sp>
        <p:nvSpPr>
          <p:cNvPr id="106" name="Espace réservé du contenu 2"/>
          <p:cNvSpPr txBox="1"/>
          <p:nvPr/>
        </p:nvSpPr>
        <p:spPr>
          <a:xfrm>
            <a:off x="139070" y="1569948"/>
            <a:ext cx="6419638" cy="5264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83972" indent="-283972" defTabSz="786384">
              <a:lnSpc>
                <a:spcPct val="130000"/>
              </a:lnSpc>
              <a:spcBef>
                <a:spcPts val="1200"/>
              </a:spcBef>
              <a:buClr>
                <a:srgbClr val="FFCD00"/>
              </a:buClr>
              <a:buSzPct val="150000"/>
              <a:buFont typeface="Arial"/>
              <a:buChar char="•"/>
              <a:defRPr sz="2150">
                <a:solidFill>
                  <a:srgbClr val="FFFFFF"/>
                </a:solidFill>
                <a:latin typeface="Roboto Light"/>
                <a:ea typeface="Roboto Light"/>
                <a:cs typeface="Roboto Light"/>
                <a:sym typeface="Roboto Light"/>
              </a:defRPr>
            </a:pPr>
            <a:r>
              <a:t>Les principales théories raciales furent développées par des personnes blanches qui </a:t>
            </a:r>
            <a:br/>
            <a:r>
              <a:t>ont décidé que leur groupe représentait le stade </a:t>
            </a:r>
            <a:br/>
            <a:r>
              <a:t>le plus avancé de l’humanité.</a:t>
            </a:r>
          </a:p>
          <a:p>
            <a:pPr marL="283972" indent="-283972" defTabSz="786384">
              <a:lnSpc>
                <a:spcPct val="130000"/>
              </a:lnSpc>
              <a:spcBef>
                <a:spcPts val="1200"/>
              </a:spcBef>
              <a:buClr>
                <a:srgbClr val="FFCD00"/>
              </a:buClr>
              <a:buSzPct val="150000"/>
              <a:buFont typeface="Arial"/>
              <a:buChar char="•"/>
              <a:defRPr sz="2150">
                <a:solidFill>
                  <a:srgbClr val="FFFFFF"/>
                </a:solidFill>
                <a:latin typeface="Roboto Light"/>
                <a:ea typeface="Roboto Light"/>
                <a:cs typeface="Roboto Light"/>
                <a:sym typeface="Roboto Light"/>
              </a:defRPr>
            </a:pPr>
            <a:r>
              <a:t>On fait de la blancheur le principal référent, et on relègue au statut d’altérité tout ce qui s’y oppose. </a:t>
            </a:r>
          </a:p>
          <a:p>
            <a:pPr marL="283972" indent="-283972" defTabSz="786384">
              <a:lnSpc>
                <a:spcPct val="130000"/>
              </a:lnSpc>
              <a:spcBef>
                <a:spcPts val="1200"/>
              </a:spcBef>
              <a:buClr>
                <a:srgbClr val="FFCD00"/>
              </a:buClr>
              <a:buSzPct val="150000"/>
              <a:buFont typeface="Arial"/>
              <a:buChar char="•"/>
              <a:defRPr sz="2150">
                <a:solidFill>
                  <a:srgbClr val="FFFFFF"/>
                </a:solidFill>
                <a:latin typeface="Roboto Light"/>
                <a:ea typeface="Roboto Light"/>
                <a:cs typeface="Roboto Light"/>
                <a:sym typeface="Roboto Light"/>
              </a:defRPr>
            </a:pPr>
            <a:r>
              <a:t>C’est au nom d’une vision plus objective et plus complète de l’être humain que les antiracistes critiquent cette approche en démontrant que l’idéologie raciste est non seulement moralement condamnable, mais aussi scientifiquement fausse. </a:t>
            </a:r>
          </a:p>
        </p:txBody>
      </p:sp>
      <p:sp>
        <p:nvSpPr>
          <p:cNvPr id="107" name="Rectangle 31"/>
          <p:cNvSpPr/>
          <p:nvPr/>
        </p:nvSpPr>
        <p:spPr>
          <a:xfrm>
            <a:off x="0" y="1108207"/>
            <a:ext cx="12201470" cy="45719"/>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1" name="Picture 2" descr="Picture 2"/>
          <p:cNvPicPr>
            <a:picLocks noChangeAspect="1"/>
          </p:cNvPicPr>
          <p:nvPr/>
        </p:nvPicPr>
        <p:blipFill>
          <a:blip r:embed="rId3"/>
          <a:srcRect l="16773" t="28079" r="14993"/>
          <a:stretch>
            <a:fillRect/>
          </a:stretch>
        </p:blipFill>
        <p:spPr>
          <a:xfrm>
            <a:off x="7719827" y="1258940"/>
            <a:ext cx="4480710" cy="5605757"/>
          </a:xfrm>
          <a:prstGeom prst="rect">
            <a:avLst/>
          </a:prstGeom>
          <a:ln w="12700">
            <a:miter lim="400000"/>
          </a:ln>
        </p:spPr>
      </p:pic>
      <p:sp>
        <p:nvSpPr>
          <p:cNvPr id="112" name="Le concept de race, avec pour fondement des caractéristiques physiques et psychologiques constituées comme différence, a été forgé par le racisme, devenant ainsi un facteur important de discrimination envers certains peuples.…"/>
          <p:cNvSpPr txBox="1"/>
          <p:nvPr/>
        </p:nvSpPr>
        <p:spPr>
          <a:xfrm>
            <a:off x="252490" y="1695231"/>
            <a:ext cx="7179651" cy="508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48055" indent="-448055" defTabSz="896111">
              <a:lnSpc>
                <a:spcPct val="130000"/>
              </a:lnSpc>
              <a:spcBef>
                <a:spcPts val="1400"/>
              </a:spcBef>
              <a:buClr>
                <a:srgbClr val="FFCD00"/>
              </a:buClr>
              <a:buSzPct val="150000"/>
              <a:buFont typeface="Arial"/>
              <a:buChar char="•"/>
              <a:defRPr sz="2548">
                <a:solidFill>
                  <a:srgbClr val="FFFFFF"/>
                </a:solidFill>
                <a:latin typeface="Roboto Light"/>
                <a:ea typeface="Roboto Light"/>
                <a:cs typeface="Roboto Light"/>
                <a:sym typeface="Roboto Light"/>
              </a:defRPr>
            </a:pPr>
            <a:r>
              <a:t>Le concept de race, avec pour fondement des caractéristiques physiques et psychologiques constituées comme différence, a été forgé par le racisme, devenant ainsi un facteur important de discrimination envers certains peuples. </a:t>
            </a:r>
          </a:p>
          <a:p>
            <a:pPr marL="448055" indent="-448055" defTabSz="896111">
              <a:lnSpc>
                <a:spcPct val="130000"/>
              </a:lnSpc>
              <a:spcBef>
                <a:spcPts val="1400"/>
              </a:spcBef>
              <a:buClr>
                <a:srgbClr val="FFCD00"/>
              </a:buClr>
              <a:buSzPct val="150000"/>
              <a:buFont typeface="Arial"/>
              <a:buChar char="•"/>
              <a:defRPr sz="2548">
                <a:solidFill>
                  <a:srgbClr val="FFFFFF"/>
                </a:solidFill>
                <a:latin typeface="Roboto Light"/>
                <a:ea typeface="Roboto Light"/>
                <a:cs typeface="Roboto Light"/>
                <a:sym typeface="Roboto Light"/>
              </a:defRPr>
            </a:pPr>
            <a:r>
              <a:t>Ainsi, c’est en raison de l’existence de l’idée selon laquelle certains êtres humains sont inférieurs que l’on en est venu à les catégoriser à partir de la notion de race, et non l’inverse.</a:t>
            </a:r>
          </a:p>
        </p:txBody>
      </p:sp>
      <p:sp>
        <p:nvSpPr>
          <p:cNvPr id="113" name="La race comme effet du racisme"/>
          <p:cNvSpPr txBox="1"/>
          <p:nvPr/>
        </p:nvSpPr>
        <p:spPr>
          <a:xfrm>
            <a:off x="238888" y="320803"/>
            <a:ext cx="9935705"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777240">
              <a:defRPr sz="5100" spc="-35">
                <a:solidFill>
                  <a:srgbClr val="FFFFFF"/>
                </a:solidFill>
                <a:latin typeface="Volkhov Regular"/>
                <a:ea typeface="Volkhov Regular"/>
                <a:cs typeface="Volkhov Regular"/>
                <a:sym typeface="Volkhov Regular"/>
              </a:defRPr>
            </a:lvl1pPr>
          </a:lstStyle>
          <a:p>
            <a:r>
              <a:t>La race comme effet du racisme</a:t>
            </a:r>
          </a:p>
        </p:txBody>
      </p:sp>
      <p:sp>
        <p:nvSpPr>
          <p:cNvPr id="114" name="Rectangle 31"/>
          <p:cNvSpPr/>
          <p:nvPr/>
        </p:nvSpPr>
        <p:spPr>
          <a:xfrm>
            <a:off x="-1" y="1223214"/>
            <a:ext cx="12199561" cy="45719"/>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8" name="Picture 2" descr="Picture 2"/>
          <p:cNvPicPr>
            <a:picLocks noChangeAspect="1"/>
          </p:cNvPicPr>
          <p:nvPr/>
        </p:nvPicPr>
        <p:blipFill>
          <a:blip r:embed="rId3">
            <a:alphaModFix amt="74776"/>
          </a:blip>
          <a:srcRect t="28015" r="9091" b="6002"/>
          <a:stretch>
            <a:fillRect/>
          </a:stretch>
        </p:blipFill>
        <p:spPr>
          <a:xfrm>
            <a:off x="0" y="0"/>
            <a:ext cx="12191981" cy="6858000"/>
          </a:xfrm>
          <a:prstGeom prst="rect">
            <a:avLst/>
          </a:prstGeom>
          <a:ln w="12700">
            <a:miter lim="400000"/>
          </a:ln>
        </p:spPr>
      </p:pic>
      <p:sp>
        <p:nvSpPr>
          <p:cNvPr id="119" name="Straight Connector 17"/>
          <p:cNvSpPr/>
          <p:nvPr/>
        </p:nvSpPr>
        <p:spPr>
          <a:xfrm flipH="1">
            <a:off x="4719856" y="716143"/>
            <a:ext cx="1" cy="5482536"/>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20" name="Espace réservé du contenu 2"/>
          <p:cNvSpPr txBox="1"/>
          <p:nvPr/>
        </p:nvSpPr>
        <p:spPr>
          <a:xfrm>
            <a:off x="4880031" y="407330"/>
            <a:ext cx="7055654" cy="6043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16991" indent="-316991" defTabSz="713231">
              <a:lnSpc>
                <a:spcPct val="130000"/>
              </a:lnSpc>
              <a:spcBef>
                <a:spcPts val="1100"/>
              </a:spcBef>
              <a:buClr>
                <a:srgbClr val="FFCD00"/>
              </a:buClr>
              <a:buSzPct val="150000"/>
              <a:buFont typeface="Arial"/>
              <a:buChar char="•"/>
              <a:defRPr sz="2651">
                <a:solidFill>
                  <a:srgbClr val="FFFFFF"/>
                </a:solidFill>
                <a:latin typeface="Roboto Light"/>
                <a:ea typeface="Roboto Light"/>
                <a:cs typeface="Roboto Light"/>
                <a:sym typeface="Roboto Light"/>
              </a:defRPr>
            </a:pPr>
            <a:r>
              <a:t>L’avènement des États-nations modernes </a:t>
            </a:r>
            <a:br/>
            <a:r>
              <a:t>en Occident est étroitement lié à cette hiérarchisation raciale. </a:t>
            </a:r>
          </a:p>
          <a:p>
            <a:pPr marL="316991" indent="-316991" defTabSz="713231">
              <a:lnSpc>
                <a:spcPct val="150000"/>
              </a:lnSpc>
              <a:spcBef>
                <a:spcPts val="1100"/>
              </a:spcBef>
              <a:buClr>
                <a:srgbClr val="FFCD00"/>
              </a:buClr>
              <a:buSzPct val="150000"/>
              <a:buFont typeface="Arial"/>
              <a:buChar char="•"/>
              <a:defRPr sz="2651">
                <a:solidFill>
                  <a:srgbClr val="FFFFFF"/>
                </a:solidFill>
                <a:latin typeface="Roboto Light"/>
                <a:ea typeface="Roboto Light"/>
                <a:cs typeface="Roboto Light"/>
                <a:sym typeface="Roboto Light"/>
              </a:defRPr>
            </a:pPr>
            <a:r>
              <a:t>La notion de citoyenneté s’est également forgée autour de cette idéologie raciste, </a:t>
            </a:r>
            <a:br/>
            <a:r>
              <a:t>les personnes blanches étant civilisées, rationnelles, porteuses de droits.</a:t>
            </a:r>
          </a:p>
          <a:p>
            <a:pPr marL="316991" indent="-316991" defTabSz="713231">
              <a:lnSpc>
                <a:spcPct val="130000"/>
              </a:lnSpc>
              <a:spcBef>
                <a:spcPts val="1100"/>
              </a:spcBef>
              <a:buClr>
                <a:srgbClr val="FFCD00"/>
              </a:buClr>
              <a:buSzPct val="150000"/>
              <a:buFont typeface="Arial"/>
              <a:buChar char="•"/>
              <a:defRPr sz="2651">
                <a:solidFill>
                  <a:srgbClr val="FFFFFF"/>
                </a:solidFill>
                <a:latin typeface="Roboto Light"/>
                <a:ea typeface="Roboto Light"/>
                <a:cs typeface="Roboto Light"/>
                <a:sym typeface="Roboto Light"/>
              </a:defRPr>
            </a:pPr>
            <a:r>
              <a:t>Encore aujourd’hui, des personnes racisées nées dans un pays blanc peuvent encore être perçues comme des personnes étrangères. </a:t>
            </a:r>
          </a:p>
        </p:txBody>
      </p:sp>
      <p:sp>
        <p:nvSpPr>
          <p:cNvPr id="121" name="Titre 1"/>
          <p:cNvSpPr txBox="1"/>
          <p:nvPr/>
        </p:nvSpPr>
        <p:spPr>
          <a:xfrm>
            <a:off x="-59011" y="2587876"/>
            <a:ext cx="4420873" cy="2851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a:lnSpc>
                <a:spcPct val="90000"/>
              </a:lnSpc>
              <a:buClr>
                <a:srgbClr val="FFCD00"/>
              </a:buClr>
              <a:buFont typeface="Arial"/>
              <a:defRPr sz="5700" spc="-97">
                <a:solidFill>
                  <a:srgbClr val="FFFFFF"/>
                </a:solidFill>
                <a:latin typeface="Volkhov Regular"/>
                <a:ea typeface="Volkhov Regular"/>
                <a:cs typeface="Volkhov Regular"/>
                <a:sym typeface="Volkhov Regular"/>
              </a:defRPr>
            </a:lvl1pPr>
          </a:lstStyle>
          <a:p>
            <a:r>
              <a:t>Racisme et citoyenneté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5" name="Picture 2" descr="Picture 2"/>
          <p:cNvPicPr>
            <a:picLocks noChangeAspect="1"/>
          </p:cNvPicPr>
          <p:nvPr/>
        </p:nvPicPr>
        <p:blipFill>
          <a:blip r:embed="rId3">
            <a:alphaModFix amt="60000"/>
          </a:blip>
          <a:srcRect l="9091" t="9091"/>
          <a:stretch>
            <a:fillRect/>
          </a:stretch>
        </p:blipFill>
        <p:spPr>
          <a:xfrm>
            <a:off x="0" y="0"/>
            <a:ext cx="12191981" cy="6858000"/>
          </a:xfrm>
          <a:prstGeom prst="rect">
            <a:avLst/>
          </a:prstGeom>
          <a:ln w="12700">
            <a:miter lim="400000"/>
          </a:ln>
        </p:spPr>
      </p:pic>
      <p:sp>
        <p:nvSpPr>
          <p:cNvPr id="126" name="Straight Connector 17"/>
          <p:cNvSpPr/>
          <p:nvPr/>
        </p:nvSpPr>
        <p:spPr>
          <a:xfrm flipH="1">
            <a:off x="4656356" y="659321"/>
            <a:ext cx="1" cy="553935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27" name="Espace réservé du contenu 2"/>
          <p:cNvSpPr txBox="1"/>
          <p:nvPr/>
        </p:nvSpPr>
        <p:spPr>
          <a:xfrm>
            <a:off x="4880031" y="407330"/>
            <a:ext cx="7055654" cy="6043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marL="316991" indent="-316991" defTabSz="713231">
              <a:lnSpc>
                <a:spcPct val="130000"/>
              </a:lnSpc>
              <a:spcBef>
                <a:spcPts val="1100"/>
              </a:spcBef>
              <a:buClr>
                <a:srgbClr val="FFCD00"/>
              </a:buClr>
              <a:buSzPct val="150000"/>
              <a:buFont typeface="Arial"/>
              <a:buChar char="•"/>
              <a:defRPr sz="2651">
                <a:solidFill>
                  <a:srgbClr val="FFFFFF"/>
                </a:solidFill>
                <a:latin typeface="Roboto Light"/>
                <a:ea typeface="Roboto Light"/>
                <a:cs typeface="Roboto Light"/>
                <a:sym typeface="Roboto Light"/>
              </a:defRPr>
            </a:pPr>
            <a:r>
              <a:t>Au début du 21e siècle, les découvertes scientifiques en génétique sont venues invalider les théories raciales biologisantes.</a:t>
            </a:r>
          </a:p>
          <a:p>
            <a:pPr marL="316991" indent="-316991" defTabSz="713231">
              <a:lnSpc>
                <a:spcPct val="130000"/>
              </a:lnSpc>
              <a:spcBef>
                <a:spcPts val="1100"/>
              </a:spcBef>
              <a:buClr>
                <a:srgbClr val="FFCD00"/>
              </a:buClr>
              <a:buSzPct val="150000"/>
              <a:buFont typeface="Arial"/>
              <a:buChar char="•"/>
              <a:defRPr sz="2651">
                <a:solidFill>
                  <a:srgbClr val="FFFFFF"/>
                </a:solidFill>
                <a:latin typeface="Roboto Light"/>
                <a:ea typeface="Roboto Light"/>
                <a:cs typeface="Roboto Light"/>
                <a:sym typeface="Roboto Light"/>
              </a:defRPr>
            </a:pPr>
            <a:r>
              <a:t>Les notions mêmes de « personne noire » </a:t>
            </a:r>
            <a:br/>
            <a:r>
              <a:t>et « personne blanche » sont remises en question, puisqu’il existe tant de variation de couleurs de peau qu’une telle catégorisation ne peut qu’être arbitraire, culturelle. </a:t>
            </a:r>
          </a:p>
          <a:p>
            <a:pPr marL="316991" indent="-316991" defTabSz="713231">
              <a:lnSpc>
                <a:spcPct val="130000"/>
              </a:lnSpc>
              <a:spcBef>
                <a:spcPts val="1100"/>
              </a:spcBef>
              <a:buClr>
                <a:srgbClr val="FFCD00"/>
              </a:buClr>
              <a:buSzPct val="150000"/>
              <a:buFont typeface="Arial"/>
              <a:buChar char="•"/>
              <a:defRPr sz="2651">
                <a:solidFill>
                  <a:srgbClr val="FFFFFF"/>
                </a:solidFill>
                <a:latin typeface="Roboto Light"/>
                <a:ea typeface="Roboto Light"/>
                <a:cs typeface="Roboto Light"/>
                <a:sym typeface="Roboto Light"/>
              </a:defRPr>
            </a:pPr>
            <a:r>
              <a:t>Mais, le fait d’invalider scientifiquement </a:t>
            </a:r>
            <a:br/>
            <a:r>
              <a:t>les théories racistes ne mène pas à la fin </a:t>
            </a:r>
            <a:br/>
            <a:r>
              <a:t>du racisme. </a:t>
            </a:r>
          </a:p>
        </p:txBody>
      </p:sp>
      <p:sp>
        <p:nvSpPr>
          <p:cNvPr id="128" name="Titre 1"/>
          <p:cNvSpPr txBox="1"/>
          <p:nvPr/>
        </p:nvSpPr>
        <p:spPr>
          <a:xfrm>
            <a:off x="789260" y="533205"/>
            <a:ext cx="3585302" cy="432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defTabSz="896111">
              <a:lnSpc>
                <a:spcPct val="90000"/>
              </a:lnSpc>
              <a:buClr>
                <a:srgbClr val="FFCD00"/>
              </a:buClr>
              <a:buFont typeface="Arial"/>
              <a:defRPr sz="5586" spc="-95">
                <a:solidFill>
                  <a:srgbClr val="FFFFFF"/>
                </a:solidFill>
                <a:latin typeface="Volkhov Regular"/>
                <a:ea typeface="Volkhov Regular"/>
                <a:cs typeface="Volkhov Regular"/>
                <a:sym typeface="Volkhov Regular"/>
              </a:defRPr>
            </a:pPr>
            <a:r>
              <a:t>La race</a:t>
            </a:r>
            <a:br/>
            <a:r>
              <a:t>comme</a:t>
            </a:r>
            <a:br/>
            <a:r>
              <a:t>construit</a:t>
            </a:r>
            <a:br/>
            <a:r>
              <a:t>social </a:t>
            </a:r>
            <a:b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31"/>
          <p:cNvSpPr/>
          <p:nvPr/>
        </p:nvSpPr>
        <p:spPr>
          <a:xfrm>
            <a:off x="1919650" y="4031354"/>
            <a:ext cx="8352700" cy="4674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33" name="Concepts clés"/>
          <p:cNvSpPr txBox="1"/>
          <p:nvPr/>
        </p:nvSpPr>
        <p:spPr>
          <a:xfrm>
            <a:off x="1335942" y="1882299"/>
            <a:ext cx="9520116" cy="207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10000" spc="100">
                <a:solidFill>
                  <a:srgbClr val="FFFFFF"/>
                </a:solidFill>
                <a:latin typeface="Volkhov Regular"/>
                <a:ea typeface="Volkhov Regular"/>
                <a:cs typeface="Volkhov Regular"/>
                <a:sym typeface="Volkhov Regular"/>
              </a:defRPr>
            </a:lvl1pPr>
          </a:lstStyle>
          <a:p>
            <a:r>
              <a:t>Concepts clés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7" name="Picture 2" descr="Picture 2"/>
          <p:cNvPicPr>
            <a:picLocks noChangeAspect="1"/>
          </p:cNvPicPr>
          <p:nvPr/>
        </p:nvPicPr>
        <p:blipFill>
          <a:blip r:embed="rId3"/>
          <a:srcRect l="38231"/>
          <a:stretch>
            <a:fillRect/>
          </a:stretch>
        </p:blipFill>
        <p:spPr>
          <a:xfrm>
            <a:off x="6762926" y="-10377"/>
            <a:ext cx="5429796" cy="6878683"/>
          </a:xfrm>
          <a:prstGeom prst="rect">
            <a:avLst/>
          </a:prstGeom>
          <a:ln w="12700">
            <a:miter lim="400000"/>
          </a:ln>
        </p:spPr>
      </p:pic>
      <p:sp>
        <p:nvSpPr>
          <p:cNvPr id="138" name="Titre 1"/>
          <p:cNvSpPr txBox="1"/>
          <p:nvPr/>
        </p:nvSpPr>
        <p:spPr>
          <a:xfrm>
            <a:off x="267230" y="93456"/>
            <a:ext cx="6605094" cy="1488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5400">
                <a:solidFill>
                  <a:srgbClr val="FFFFFF"/>
                </a:solidFill>
                <a:latin typeface="Volkhov Regular"/>
                <a:ea typeface="Volkhov Regular"/>
                <a:cs typeface="Volkhov Regular"/>
                <a:sym typeface="Volkhov Regular"/>
              </a:defRPr>
            </a:lvl1pPr>
          </a:lstStyle>
          <a:p>
            <a:r>
              <a:t>La « racialisation » </a:t>
            </a:r>
          </a:p>
        </p:txBody>
      </p:sp>
      <p:sp>
        <p:nvSpPr>
          <p:cNvPr id="139" name="Espace réservé du contenu 2"/>
          <p:cNvSpPr txBox="1"/>
          <p:nvPr/>
        </p:nvSpPr>
        <p:spPr>
          <a:xfrm>
            <a:off x="255408" y="1646884"/>
            <a:ext cx="6247713" cy="4904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90575" indent="-290575" defTabSz="804672">
              <a:lnSpc>
                <a:spcPct val="130000"/>
              </a:lnSpc>
              <a:spcBef>
                <a:spcPts val="1300"/>
              </a:spcBef>
              <a:buClr>
                <a:srgbClr val="FFCD00"/>
              </a:buClr>
              <a:buSzPct val="150000"/>
              <a:buFont typeface="Arial"/>
              <a:buChar char="•"/>
              <a:defRPr sz="2200">
                <a:solidFill>
                  <a:srgbClr val="FFFFFF"/>
                </a:solidFill>
                <a:latin typeface="Roboto Light"/>
                <a:ea typeface="Roboto Light"/>
                <a:cs typeface="Roboto Light"/>
                <a:sym typeface="Roboto Light"/>
              </a:defRPr>
            </a:pPr>
            <a:r>
              <a:t>Le terme </a:t>
            </a:r>
            <a:r>
              <a:rPr i="1"/>
              <a:t>racialisation</a:t>
            </a:r>
            <a:r>
              <a:t> (ou </a:t>
            </a:r>
            <a:r>
              <a:rPr i="1"/>
              <a:t>racisation</a:t>
            </a:r>
            <a:r>
              <a:t>) s’utilise pour désigner le fait que les « races » ne sont pas naturelles, mais plutôt le produit d’un processus qui catégorise les personnes et les groupes à partir d’attributs, réels ou imaginés.</a:t>
            </a:r>
          </a:p>
          <a:p>
            <a:pPr marL="290575" indent="-290575" defTabSz="804672">
              <a:lnSpc>
                <a:spcPct val="130000"/>
              </a:lnSpc>
              <a:spcBef>
                <a:spcPts val="1300"/>
              </a:spcBef>
              <a:buClr>
                <a:srgbClr val="FFCD00"/>
              </a:buClr>
              <a:buSzPct val="150000"/>
              <a:buFont typeface="Arial"/>
              <a:buChar char="•"/>
              <a:defRPr sz="2200">
                <a:solidFill>
                  <a:srgbClr val="FFFFFF"/>
                </a:solidFill>
                <a:latin typeface="Roboto Light"/>
                <a:ea typeface="Roboto Light"/>
                <a:cs typeface="Roboto Light"/>
                <a:sym typeface="Roboto Light"/>
              </a:defRPr>
            </a:pPr>
            <a:r>
              <a:t>La racialisation s’inscrit dans les rapports de pouvoir, la production de catégories raciales étant au service des personnes en situation de pouvoir et à qui la hiérarchisation raciale profite. </a:t>
            </a:r>
          </a:p>
          <a:p>
            <a:pPr marL="290575" indent="-290575" defTabSz="804672">
              <a:lnSpc>
                <a:spcPct val="130000"/>
              </a:lnSpc>
              <a:spcBef>
                <a:spcPts val="1300"/>
              </a:spcBef>
              <a:buClr>
                <a:srgbClr val="FFCD00"/>
              </a:buClr>
              <a:buSzPct val="150000"/>
              <a:buFont typeface="Arial"/>
              <a:buChar char="•"/>
              <a:defRPr sz="2200">
                <a:solidFill>
                  <a:srgbClr val="FFFFFF"/>
                </a:solidFill>
                <a:latin typeface="Roboto Light"/>
                <a:ea typeface="Roboto Light"/>
                <a:cs typeface="Roboto Light"/>
                <a:sym typeface="Roboto Light"/>
              </a:defRPr>
            </a:pPr>
            <a:r>
              <a:t>Lorsqu’on racialise l’autre, on définit indirectement son propre groupe. </a:t>
            </a:r>
          </a:p>
        </p:txBody>
      </p:sp>
      <p:sp>
        <p:nvSpPr>
          <p:cNvPr id="140" name="Rectangle 31"/>
          <p:cNvSpPr/>
          <p:nvPr/>
        </p:nvSpPr>
        <p:spPr>
          <a:xfrm>
            <a:off x="348969" y="1268829"/>
            <a:ext cx="6020590" cy="1126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31"/>
          <p:cNvSpPr/>
          <p:nvPr/>
        </p:nvSpPr>
        <p:spPr>
          <a:xfrm>
            <a:off x="-33468" y="1225732"/>
            <a:ext cx="12258936" cy="365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45" name="Les personnes sont racisées à partir d’éléments biologiques, mais aussi  de différences culturelles.…"/>
          <p:cNvSpPr txBox="1"/>
          <p:nvPr/>
        </p:nvSpPr>
        <p:spPr>
          <a:xfrm>
            <a:off x="845290" y="1513747"/>
            <a:ext cx="10501420" cy="5373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93192" indent="-393192" defTabSz="786384">
              <a:lnSpc>
                <a:spcPct val="130000"/>
              </a:lnSpc>
              <a:spcBef>
                <a:spcPts val="700"/>
              </a:spcBef>
              <a:buClr>
                <a:srgbClr val="FFCD00"/>
              </a:buClr>
              <a:buSzPct val="150000"/>
              <a:buFont typeface="Arial"/>
              <a:buChar char="•"/>
              <a:defRPr sz="2236">
                <a:solidFill>
                  <a:srgbClr val="FFFFFF"/>
                </a:solidFill>
                <a:latin typeface="Roboto Light"/>
                <a:ea typeface="Roboto Light"/>
                <a:cs typeface="Roboto Light"/>
                <a:sym typeface="Roboto Light"/>
              </a:defRPr>
            </a:pPr>
            <a:r>
              <a:t>Les personnes sont racisées à partir d’éléments biologiques, mais aussi </a:t>
            </a:r>
            <a:br/>
            <a:r>
              <a:t>de différences culturelles. </a:t>
            </a:r>
          </a:p>
          <a:p>
            <a:pPr marL="393192" indent="-393192" defTabSz="786384">
              <a:lnSpc>
                <a:spcPct val="130000"/>
              </a:lnSpc>
              <a:spcBef>
                <a:spcPts val="700"/>
              </a:spcBef>
              <a:buClr>
                <a:srgbClr val="FFCD00"/>
              </a:buClr>
              <a:buSzPct val="150000"/>
              <a:buFont typeface="Arial"/>
              <a:buChar char="•"/>
              <a:defRPr sz="2236">
                <a:solidFill>
                  <a:srgbClr val="FFFFFF"/>
                </a:solidFill>
                <a:latin typeface="Roboto Light"/>
                <a:ea typeface="Roboto Light"/>
                <a:cs typeface="Roboto Light"/>
                <a:sym typeface="Roboto Light"/>
              </a:defRPr>
            </a:pPr>
            <a:r>
              <a:t>La racialisation résulte de deux dimensions du racisme : celle relevant </a:t>
            </a:r>
            <a:br/>
            <a:r>
              <a:t>de la nature et celle relevant de la culture. </a:t>
            </a:r>
          </a:p>
          <a:p>
            <a:pPr marL="393192" indent="-393192" defTabSz="786384">
              <a:lnSpc>
                <a:spcPct val="130000"/>
              </a:lnSpc>
              <a:spcBef>
                <a:spcPts val="700"/>
              </a:spcBef>
              <a:buClr>
                <a:srgbClr val="FFCD00"/>
              </a:buClr>
              <a:buSzPct val="150000"/>
              <a:buFont typeface="Arial"/>
              <a:buChar char="•"/>
              <a:defRPr sz="2236">
                <a:solidFill>
                  <a:srgbClr val="FFFFFF"/>
                </a:solidFill>
                <a:latin typeface="Roboto Light"/>
                <a:ea typeface="Roboto Light"/>
                <a:cs typeface="Roboto Light"/>
                <a:sym typeface="Roboto Light"/>
              </a:defRPr>
            </a:pPr>
            <a:r>
              <a:t>Le naturalisme racial fait référence à l’idée qu’il y aurait une hiérarchie raciale ancrée dans la nature, suivant le postulat qu’il existe des essences héréditaires ou des traits génétiques spécifiques qui créeraient des races au sein de l’espèce. </a:t>
            </a:r>
          </a:p>
          <a:p>
            <a:pPr marL="393192" indent="-393192" defTabSz="786384">
              <a:lnSpc>
                <a:spcPct val="130000"/>
              </a:lnSpc>
              <a:spcBef>
                <a:spcPts val="700"/>
              </a:spcBef>
              <a:buClr>
                <a:srgbClr val="FFCD00"/>
              </a:buClr>
              <a:buSzPct val="150000"/>
              <a:buFont typeface="Arial"/>
              <a:buChar char="•"/>
              <a:defRPr sz="2236">
                <a:solidFill>
                  <a:srgbClr val="FFFFFF"/>
                </a:solidFill>
                <a:latin typeface="Roboto Light"/>
                <a:ea typeface="Roboto Light"/>
                <a:cs typeface="Roboto Light"/>
                <a:sym typeface="Roboto Light"/>
              </a:defRPr>
            </a:pPr>
            <a:r>
              <a:t>L’historicisme racial (basé sur la culture) se base plutôt sur une prétendue hiérarchie des civilisations, une inégalité basée sur les différences de cultures. Ainsi, les personnes autochtones, et même les personnes musulmanes, </a:t>
            </a:r>
            <a:br/>
            <a:r>
              <a:t>peuvent être considérées comme étant racialisées. </a:t>
            </a:r>
          </a:p>
        </p:txBody>
      </p:sp>
      <p:sp>
        <p:nvSpPr>
          <p:cNvPr id="146" name="La « racialisation »"/>
          <p:cNvSpPr txBox="1"/>
          <p:nvPr/>
        </p:nvSpPr>
        <p:spPr>
          <a:xfrm>
            <a:off x="816592" y="151105"/>
            <a:ext cx="9617765" cy="1176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77823">
              <a:defRPr sz="6719" spc="19">
                <a:solidFill>
                  <a:srgbClr val="FFFFFF"/>
                </a:solidFill>
                <a:latin typeface="Volkhov Regular"/>
                <a:ea typeface="Volkhov Regular"/>
                <a:cs typeface="Volkhov Regular"/>
                <a:sym typeface="Volkhov Regular"/>
              </a:defRPr>
            </a:lvl1pPr>
          </a:lstStyle>
          <a:p>
            <a:r>
              <a:t>La « racialisation »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8" name="Picture 2" descr="Picture 2"/>
          <p:cNvPicPr>
            <a:picLocks noChangeAspect="1"/>
          </p:cNvPicPr>
          <p:nvPr/>
        </p:nvPicPr>
        <p:blipFill>
          <a:blip r:embed="rId3"/>
          <a:srcRect t="33546" r="778" b="37350"/>
          <a:stretch>
            <a:fillRect/>
          </a:stretch>
        </p:blipFill>
        <p:spPr>
          <a:xfrm>
            <a:off x="-1786" y="1123469"/>
            <a:ext cx="12195572" cy="2665004"/>
          </a:xfrm>
          <a:prstGeom prst="rect">
            <a:avLst/>
          </a:prstGeom>
          <a:ln w="12700">
            <a:miter lim="400000"/>
          </a:ln>
        </p:spPr>
      </p:pic>
      <p:sp>
        <p:nvSpPr>
          <p:cNvPr id="149" name="Le racisme dans sa version intégrale"/>
          <p:cNvSpPr txBox="1"/>
          <p:nvPr/>
        </p:nvSpPr>
        <p:spPr>
          <a:xfrm>
            <a:off x="226188" y="161358"/>
            <a:ext cx="11663424" cy="1540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786384">
              <a:defRPr sz="5160" spc="15">
                <a:solidFill>
                  <a:srgbClr val="FFFFFF"/>
                </a:solidFill>
                <a:latin typeface="Volkhov Regular"/>
                <a:ea typeface="Volkhov Regular"/>
                <a:cs typeface="Volkhov Regular"/>
                <a:sym typeface="Volkhov Regular"/>
              </a:defRPr>
            </a:lvl1pPr>
          </a:lstStyle>
          <a:p>
            <a:r>
              <a:t>Le racisme dans sa version intégrale </a:t>
            </a:r>
          </a:p>
        </p:txBody>
      </p:sp>
      <p:sp>
        <p:nvSpPr>
          <p:cNvPr id="150" name="Rectangle 31"/>
          <p:cNvSpPr/>
          <p:nvPr/>
        </p:nvSpPr>
        <p:spPr>
          <a:xfrm>
            <a:off x="-7561" y="1155782"/>
            <a:ext cx="12216529" cy="1023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51" name="Version intégrale : les racistes croient que l’espèce humaine est divisée  en une série de sous-catégories (de races).…"/>
          <p:cNvSpPr txBox="1"/>
          <p:nvPr/>
        </p:nvSpPr>
        <p:spPr>
          <a:xfrm>
            <a:off x="1618683" y="3950511"/>
            <a:ext cx="8954634" cy="2814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43459" indent="-243459" defTabSz="649223">
              <a:lnSpc>
                <a:spcPct val="120000"/>
              </a:lnSpc>
              <a:spcBef>
                <a:spcPts val="600"/>
              </a:spcBef>
              <a:buClr>
                <a:srgbClr val="FFCD00"/>
              </a:buClr>
              <a:buSzPct val="150000"/>
              <a:buFont typeface="Arial"/>
              <a:buChar char="•"/>
              <a:defRPr sz="1987">
                <a:solidFill>
                  <a:srgbClr val="FFFFFF"/>
                </a:solidFill>
                <a:latin typeface="Roboto Light"/>
                <a:ea typeface="Roboto Light"/>
                <a:cs typeface="Roboto Light"/>
                <a:sym typeface="Roboto Light"/>
              </a:defRPr>
            </a:pPr>
            <a:r>
              <a:t>Version intégrale : les racistes croient que l’espèce humaine est divisée </a:t>
            </a:r>
            <a:br/>
            <a:r>
              <a:t>en une série de sous-catégories (de races). </a:t>
            </a:r>
          </a:p>
          <a:p>
            <a:pPr marL="243459" indent="-243459" defTabSz="649223">
              <a:lnSpc>
                <a:spcPct val="120000"/>
              </a:lnSpc>
              <a:spcBef>
                <a:spcPts val="600"/>
              </a:spcBef>
              <a:buClr>
                <a:srgbClr val="FFCD00"/>
              </a:buClr>
              <a:buSzPct val="150000"/>
              <a:buFont typeface="Arial"/>
              <a:buChar char="•"/>
              <a:defRPr sz="1987">
                <a:solidFill>
                  <a:srgbClr val="FFFFFF"/>
                </a:solidFill>
                <a:latin typeface="Roboto Light"/>
                <a:ea typeface="Roboto Light"/>
                <a:cs typeface="Roboto Light"/>
                <a:sym typeface="Roboto Light"/>
              </a:defRPr>
            </a:pPr>
            <a:r>
              <a:t>Chaque groupe posséderait des caractéristiques biologiques déterminant </a:t>
            </a:r>
            <a:br/>
            <a:r>
              <a:t>les habiletés cognitives, physiques et sociales de ses membres. </a:t>
            </a:r>
          </a:p>
          <a:p>
            <a:pPr marL="243459" indent="-243459" defTabSz="649223">
              <a:lnSpc>
                <a:spcPct val="120000"/>
              </a:lnSpc>
              <a:spcBef>
                <a:spcPts val="600"/>
              </a:spcBef>
              <a:buClr>
                <a:srgbClr val="FFCD00"/>
              </a:buClr>
              <a:buSzPct val="150000"/>
              <a:buFont typeface="Arial"/>
              <a:buChar char="•"/>
              <a:defRPr sz="1987">
                <a:solidFill>
                  <a:srgbClr val="FFFFFF"/>
                </a:solidFill>
                <a:latin typeface="Roboto Light"/>
                <a:ea typeface="Roboto Light"/>
                <a:cs typeface="Roboto Light"/>
                <a:sym typeface="Roboto Light"/>
              </a:defRPr>
            </a:pPr>
            <a:r>
              <a:t>Il serait possible de hiérarchiser ces différentes catégories d’êtres humains afin d’expliquer et de légitimer la domination d’un groupe sur les autres.</a:t>
            </a:r>
          </a:p>
          <a:p>
            <a:pPr marL="243459" indent="-243459" defTabSz="649223">
              <a:lnSpc>
                <a:spcPct val="120000"/>
              </a:lnSpc>
              <a:spcBef>
                <a:spcPts val="600"/>
              </a:spcBef>
              <a:buClr>
                <a:srgbClr val="FFCD00"/>
              </a:buClr>
              <a:buSzPct val="150000"/>
              <a:buFont typeface="Arial"/>
              <a:buChar char="•"/>
              <a:defRPr sz="1987">
                <a:solidFill>
                  <a:srgbClr val="FFFFFF"/>
                </a:solidFill>
                <a:latin typeface="Roboto Light"/>
                <a:ea typeface="Roboto Light"/>
                <a:cs typeface="Roboto Light"/>
                <a:sym typeface="Roboto Light"/>
              </a:defRPr>
            </a:pPr>
            <a:r>
              <a:t>On illustre habituellement cette vision du racisme avec l’exemple du nazisme.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5" name="Image 5" descr="Image 5"/>
          <p:cNvPicPr>
            <a:picLocks noChangeAspect="1"/>
          </p:cNvPicPr>
          <p:nvPr/>
        </p:nvPicPr>
        <p:blipFill>
          <a:blip r:embed="rId3"/>
          <a:srcRect l="9947" t="1152" r="7692" b="1151"/>
          <a:stretch>
            <a:fillRect/>
          </a:stretch>
        </p:blipFill>
        <p:spPr>
          <a:xfrm>
            <a:off x="6775907" y="1"/>
            <a:ext cx="5430820" cy="6858000"/>
          </a:xfrm>
          <a:prstGeom prst="rect">
            <a:avLst/>
          </a:prstGeom>
          <a:ln w="12700">
            <a:miter lim="400000"/>
          </a:ln>
        </p:spPr>
      </p:pic>
      <p:sp>
        <p:nvSpPr>
          <p:cNvPr id="156" name="Titre 1"/>
          <p:cNvSpPr txBox="1"/>
          <p:nvPr/>
        </p:nvSpPr>
        <p:spPr>
          <a:xfrm>
            <a:off x="279930" y="107266"/>
            <a:ext cx="6247713" cy="1488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32104">
              <a:defRPr sz="4823">
                <a:solidFill>
                  <a:srgbClr val="FFFFFF"/>
                </a:solidFill>
                <a:latin typeface="Volkhov Regular"/>
                <a:ea typeface="Volkhov Regular"/>
                <a:cs typeface="Volkhov Regular"/>
                <a:sym typeface="Volkhov Regular"/>
              </a:defRPr>
            </a:lvl1pPr>
          </a:lstStyle>
          <a:p>
            <a:r>
              <a:t>Le racisme ordinaire </a:t>
            </a:r>
          </a:p>
        </p:txBody>
      </p:sp>
      <p:sp>
        <p:nvSpPr>
          <p:cNvPr id="157" name="Espace réservé du contenu 2"/>
          <p:cNvSpPr txBox="1"/>
          <p:nvPr/>
        </p:nvSpPr>
        <p:spPr>
          <a:xfrm>
            <a:off x="279930" y="1660592"/>
            <a:ext cx="6247713" cy="4904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323595" indent="-323595" defTabSz="896111">
              <a:lnSpc>
                <a:spcPct val="130000"/>
              </a:lnSpc>
              <a:spcBef>
                <a:spcPts val="1400"/>
              </a:spcBef>
              <a:buClr>
                <a:srgbClr val="FFCD00"/>
              </a:buClr>
              <a:buSzPct val="150000"/>
              <a:buFont typeface="Arial"/>
              <a:buChar char="•"/>
              <a:defRPr sz="2646">
                <a:solidFill>
                  <a:srgbClr val="FFFFFF"/>
                </a:solidFill>
                <a:latin typeface="Roboto Light"/>
                <a:ea typeface="Roboto Light"/>
                <a:cs typeface="Roboto Light"/>
                <a:sym typeface="Roboto Light"/>
              </a:defRPr>
            </a:pPr>
            <a:r>
              <a:t>Le racisme n’est pas toujours conscient </a:t>
            </a:r>
            <a:br/>
            <a:r>
              <a:t>et assumé. Il peut se manifester </a:t>
            </a:r>
            <a:br/>
            <a:r>
              <a:t>par une série de stéréotypes ou </a:t>
            </a:r>
            <a:br/>
            <a:r>
              <a:t>de préjugés (négatifs ou positifs) </a:t>
            </a:r>
            <a:br/>
            <a:r>
              <a:t>qui semblent anodins. </a:t>
            </a:r>
          </a:p>
          <a:p>
            <a:pPr marL="323595" indent="-323595" defTabSz="896111">
              <a:lnSpc>
                <a:spcPct val="130000"/>
              </a:lnSpc>
              <a:spcBef>
                <a:spcPts val="1400"/>
              </a:spcBef>
              <a:buClr>
                <a:srgbClr val="FFCD00"/>
              </a:buClr>
              <a:buSzPct val="150000"/>
              <a:buFont typeface="Arial"/>
              <a:buChar char="•"/>
              <a:defRPr sz="2646">
                <a:solidFill>
                  <a:srgbClr val="FFFFFF"/>
                </a:solidFill>
                <a:latin typeface="Roboto Light"/>
                <a:ea typeface="Roboto Light"/>
                <a:cs typeface="Roboto Light"/>
                <a:sym typeface="Roboto Light"/>
              </a:defRPr>
            </a:pPr>
            <a:r>
              <a:t>Ces stéréotypes et préjugés </a:t>
            </a:r>
            <a:br/>
            <a:r>
              <a:t>sont intériorisés par tout individu, </a:t>
            </a:r>
            <a:br/>
            <a:r>
              <a:t>peu importe la couleur de sa peau. </a:t>
            </a:r>
            <a:br/>
            <a:r>
              <a:t>Il s’agit de notre héritage raciste. </a:t>
            </a:r>
          </a:p>
        </p:txBody>
      </p:sp>
      <p:sp>
        <p:nvSpPr>
          <p:cNvPr id="158" name="Rectangle 31"/>
          <p:cNvSpPr/>
          <p:nvPr/>
        </p:nvSpPr>
        <p:spPr>
          <a:xfrm>
            <a:off x="362813" y="1242550"/>
            <a:ext cx="6059164" cy="236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Picture 2"/>
          <p:cNvPicPr>
            <a:picLocks noChangeAspect="1"/>
          </p:cNvPicPr>
          <p:nvPr/>
        </p:nvPicPr>
        <p:blipFill>
          <a:blip r:embed="rId3">
            <a:alphaModFix amt="72739"/>
          </a:blip>
          <a:srcRect l="794" t="28772" r="11807" b="17586"/>
          <a:stretch>
            <a:fillRect/>
          </a:stretch>
        </p:blipFill>
        <p:spPr>
          <a:xfrm>
            <a:off x="8731" y="-1"/>
            <a:ext cx="12174486" cy="6858001"/>
          </a:xfrm>
          <a:prstGeom prst="rect">
            <a:avLst/>
          </a:prstGeom>
          <a:ln w="12700">
            <a:miter lim="400000"/>
          </a:ln>
        </p:spPr>
      </p:pic>
      <p:sp>
        <p:nvSpPr>
          <p:cNvPr id="46" name="Rectangle 31"/>
          <p:cNvSpPr/>
          <p:nvPr/>
        </p:nvSpPr>
        <p:spPr>
          <a:xfrm>
            <a:off x="1613912" y="4057350"/>
            <a:ext cx="8765153" cy="164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7" name="Contexte historique"/>
          <p:cNvSpPr txBox="1"/>
          <p:nvPr/>
        </p:nvSpPr>
        <p:spPr>
          <a:xfrm>
            <a:off x="1236431" y="1882299"/>
            <a:ext cx="9520116" cy="207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7200" spc="72">
                <a:solidFill>
                  <a:srgbClr val="FFFFFF"/>
                </a:solidFill>
                <a:latin typeface="Volkhov Regular"/>
                <a:ea typeface="Volkhov Regular"/>
                <a:cs typeface="Volkhov Regular"/>
                <a:sym typeface="Volkhov Regular"/>
              </a:defRPr>
            </a:lvl1pPr>
          </a:lstStyle>
          <a:p>
            <a:r>
              <a:t>Contexte historique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2" descr="Picture 2"/>
          <p:cNvPicPr>
            <a:picLocks noChangeAspect="1"/>
          </p:cNvPicPr>
          <p:nvPr/>
        </p:nvPicPr>
        <p:blipFill>
          <a:blip r:embed="rId3"/>
          <a:srcRect l="9351" t="8528" r="17880"/>
          <a:stretch>
            <a:fillRect/>
          </a:stretch>
        </p:blipFill>
        <p:spPr>
          <a:xfrm>
            <a:off x="-5389" y="1360024"/>
            <a:ext cx="7798898" cy="5514395"/>
          </a:xfrm>
          <a:prstGeom prst="rect">
            <a:avLst/>
          </a:prstGeom>
          <a:ln w="12700">
            <a:miter lim="400000"/>
          </a:ln>
        </p:spPr>
      </p:pic>
      <p:sp>
        <p:nvSpPr>
          <p:cNvPr id="163" name="Le racisme individuel"/>
          <p:cNvSpPr txBox="1"/>
          <p:nvPr/>
        </p:nvSpPr>
        <p:spPr>
          <a:xfrm>
            <a:off x="238888" y="264077"/>
            <a:ext cx="9935705" cy="1470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5700" spc="-40">
                <a:solidFill>
                  <a:srgbClr val="FFFFFF"/>
                </a:solidFill>
                <a:latin typeface="Volkhov Regular"/>
                <a:ea typeface="Volkhov Regular"/>
                <a:cs typeface="Volkhov Regular"/>
                <a:sym typeface="Volkhov Regular"/>
              </a:defRPr>
            </a:lvl1pPr>
          </a:lstStyle>
          <a:p>
            <a:r>
              <a:t>Le racisme individuel  </a:t>
            </a:r>
          </a:p>
        </p:txBody>
      </p:sp>
      <p:sp>
        <p:nvSpPr>
          <p:cNvPr id="164" name="Rectangle 31"/>
          <p:cNvSpPr/>
          <p:nvPr/>
        </p:nvSpPr>
        <p:spPr>
          <a:xfrm>
            <a:off x="46380" y="1321848"/>
            <a:ext cx="12134851" cy="2238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65" name="Espace réservé du contenu 2"/>
          <p:cNvSpPr txBox="1"/>
          <p:nvPr/>
        </p:nvSpPr>
        <p:spPr>
          <a:xfrm>
            <a:off x="8261621" y="1613929"/>
            <a:ext cx="3646104" cy="506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86968">
              <a:lnSpc>
                <a:spcPct val="130000"/>
              </a:lnSpc>
              <a:spcBef>
                <a:spcPts val="1400"/>
              </a:spcBef>
              <a:buClr>
                <a:srgbClr val="FFCD00"/>
              </a:buClr>
              <a:buFont typeface="Arial"/>
              <a:defRPr sz="2619">
                <a:solidFill>
                  <a:srgbClr val="FFFFFF"/>
                </a:solidFill>
                <a:latin typeface="Roboto Light"/>
                <a:ea typeface="Roboto Light"/>
                <a:cs typeface="Roboto Light"/>
                <a:sym typeface="Roboto Light"/>
              </a:defRPr>
            </a:pPr>
            <a:r>
              <a:t>Le racisme individuel </a:t>
            </a:r>
            <a:br/>
            <a:r>
              <a:t>se traduit par l’ensemble des attitudes, des actions et des préjugés individuels, conscients ou non, à l’endroit d’un autre individu en raison de son appartenance </a:t>
            </a:r>
            <a:br/>
            <a:r>
              <a:t>à un groupe ou de la couleur de sa peau.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4" descr="Picture 4"/>
          <p:cNvPicPr>
            <a:picLocks noChangeAspect="1"/>
          </p:cNvPicPr>
          <p:nvPr/>
        </p:nvPicPr>
        <p:blipFill>
          <a:blip r:embed="rId3"/>
          <a:srcRect r="5887"/>
          <a:stretch>
            <a:fillRect/>
          </a:stretch>
        </p:blipFill>
        <p:spPr>
          <a:xfrm>
            <a:off x="-18387" y="-16074"/>
            <a:ext cx="4523026" cy="6890332"/>
          </a:xfrm>
          <a:prstGeom prst="rect">
            <a:avLst/>
          </a:prstGeom>
          <a:ln w="12700">
            <a:miter lim="400000"/>
          </a:ln>
        </p:spPr>
      </p:pic>
      <p:sp>
        <p:nvSpPr>
          <p:cNvPr id="170" name="Titre 1"/>
          <p:cNvSpPr txBox="1">
            <a:spLocks noGrp="1"/>
          </p:cNvSpPr>
          <p:nvPr>
            <p:ph type="title" idx="4294967295"/>
          </p:nvPr>
        </p:nvSpPr>
        <p:spPr>
          <a:xfrm>
            <a:off x="4832906" y="316937"/>
            <a:ext cx="7201140" cy="2097390"/>
          </a:xfrm>
          <a:prstGeom prst="rect">
            <a:avLst/>
          </a:prstGeom>
        </p:spPr>
        <p:txBody>
          <a:bodyPr anchor="t"/>
          <a:lstStyle>
            <a:lvl1pPr>
              <a:defRPr sz="4800">
                <a:solidFill>
                  <a:srgbClr val="000000"/>
                </a:solidFill>
                <a:latin typeface="Volkhov Regular"/>
                <a:ea typeface="Volkhov Regular"/>
                <a:cs typeface="Volkhov Regular"/>
                <a:sym typeface="Volkhov Regular"/>
              </a:defRPr>
            </a:lvl1pPr>
          </a:lstStyle>
          <a:p>
            <a:r>
              <a:rPr b="1" dirty="0">
                <a:latin typeface="Volkhov" panose="02000503000000020004" pitchFamily="2" charset="0"/>
              </a:rPr>
              <a:t>Le </a:t>
            </a:r>
            <a:r>
              <a:rPr b="1" dirty="0" err="1">
                <a:latin typeface="Volkhov" panose="02000503000000020004" pitchFamily="2" charset="0"/>
              </a:rPr>
              <a:t>racisme</a:t>
            </a:r>
            <a:r>
              <a:rPr b="1" dirty="0">
                <a:latin typeface="Volkhov" panose="02000503000000020004" pitchFamily="2" charset="0"/>
              </a:rPr>
              <a:t> </a:t>
            </a:r>
            <a:r>
              <a:rPr b="1" dirty="0" err="1">
                <a:latin typeface="Volkhov" panose="02000503000000020004" pitchFamily="2" charset="0"/>
              </a:rPr>
              <a:t>systémique</a:t>
            </a:r>
            <a:endParaRPr b="1" dirty="0">
              <a:latin typeface="Volkhov" panose="02000503000000020004" pitchFamily="2" charset="0"/>
            </a:endParaRPr>
          </a:p>
        </p:txBody>
      </p:sp>
      <p:sp>
        <p:nvSpPr>
          <p:cNvPr id="171" name="Espace réservé du texte 2"/>
          <p:cNvSpPr txBox="1">
            <a:spLocks noGrp="1"/>
          </p:cNvSpPr>
          <p:nvPr>
            <p:ph type="body" idx="4294967295"/>
          </p:nvPr>
        </p:nvSpPr>
        <p:spPr>
          <a:xfrm>
            <a:off x="4850812" y="1569957"/>
            <a:ext cx="7079801" cy="5144299"/>
          </a:xfrm>
          <a:prstGeom prst="rect">
            <a:avLst/>
          </a:prstGeom>
        </p:spPr>
        <p:txBody>
          <a:bodyPr>
            <a:normAutofit lnSpcReduction="10000"/>
          </a:bodyPr>
          <a:lstStyle/>
          <a:p>
            <a:pPr marL="285750" indent="-285750" defTabSz="822959">
              <a:buClr>
                <a:srgbClr val="FFCD00"/>
              </a:buClr>
              <a:buSzPct val="175000"/>
              <a:buFont typeface="Arial"/>
              <a:buChar char="•"/>
              <a:defRPr sz="2250">
                <a:latin typeface="Roboto Light"/>
                <a:ea typeface="Roboto Light"/>
                <a:cs typeface="Roboto Light"/>
                <a:sym typeface="Roboto Light"/>
              </a:defRPr>
            </a:pPr>
            <a:r>
              <a:rPr dirty="0" err="1"/>
              <a:t>Racisme</a:t>
            </a:r>
            <a:r>
              <a:rPr dirty="0"/>
              <a:t> </a:t>
            </a:r>
            <a:r>
              <a:rPr dirty="0" err="1"/>
              <a:t>systémique</a:t>
            </a:r>
            <a:r>
              <a:rPr dirty="0"/>
              <a:t> : les oppressions </a:t>
            </a:r>
            <a:r>
              <a:rPr dirty="0" err="1"/>
              <a:t>diverses</a:t>
            </a:r>
            <a:r>
              <a:rPr dirty="0"/>
              <a:t>,</a:t>
            </a:r>
            <a:br>
              <a:rPr dirty="0"/>
            </a:br>
            <a:r>
              <a:rPr dirty="0" err="1"/>
              <a:t>mais</a:t>
            </a:r>
            <a:r>
              <a:rPr dirty="0"/>
              <a:t> </a:t>
            </a:r>
            <a:r>
              <a:rPr dirty="0" err="1"/>
              <a:t>toujours</a:t>
            </a:r>
            <a:r>
              <a:rPr dirty="0"/>
              <a:t> </a:t>
            </a:r>
            <a:r>
              <a:rPr dirty="0" err="1"/>
              <a:t>connexes</a:t>
            </a:r>
            <a:r>
              <a:rPr dirty="0"/>
              <a:t>, </a:t>
            </a:r>
            <a:r>
              <a:rPr dirty="0" err="1"/>
              <a:t>vécues</a:t>
            </a:r>
            <a:r>
              <a:rPr dirty="0"/>
              <a:t> par les </a:t>
            </a:r>
            <a:r>
              <a:rPr dirty="0" err="1"/>
              <a:t>personnes</a:t>
            </a:r>
            <a:r>
              <a:rPr dirty="0"/>
              <a:t> </a:t>
            </a:r>
            <a:r>
              <a:rPr dirty="0" err="1"/>
              <a:t>racisées</a:t>
            </a:r>
            <a:r>
              <a:rPr dirty="0"/>
              <a:t>, </a:t>
            </a:r>
            <a:r>
              <a:rPr dirty="0" err="1"/>
              <a:t>notamment</a:t>
            </a:r>
            <a:r>
              <a:rPr dirty="0"/>
              <a:t> dans les </a:t>
            </a:r>
            <a:r>
              <a:rPr dirty="0" err="1"/>
              <a:t>domaines</a:t>
            </a:r>
            <a:r>
              <a:rPr dirty="0"/>
              <a:t> du travail, </a:t>
            </a:r>
            <a:br>
              <a:rPr dirty="0"/>
            </a:br>
            <a:r>
              <a:rPr dirty="0"/>
              <a:t>de la justice </a:t>
            </a:r>
            <a:r>
              <a:rPr dirty="0" err="1"/>
              <a:t>pénale</a:t>
            </a:r>
            <a:r>
              <a:rPr dirty="0"/>
              <a:t>, de la santé, de </a:t>
            </a:r>
            <a:r>
              <a:rPr dirty="0" err="1"/>
              <a:t>l’éducation</a:t>
            </a:r>
            <a:r>
              <a:rPr dirty="0"/>
              <a:t> </a:t>
            </a:r>
            <a:br>
              <a:rPr dirty="0"/>
            </a:br>
            <a:r>
              <a:rPr dirty="0"/>
              <a:t>et du </a:t>
            </a:r>
            <a:r>
              <a:rPr dirty="0" err="1"/>
              <a:t>logement</a:t>
            </a:r>
            <a:r>
              <a:rPr dirty="0"/>
              <a:t>. </a:t>
            </a:r>
          </a:p>
          <a:p>
            <a:pPr marL="285750" indent="-285750" defTabSz="822959">
              <a:buClr>
                <a:srgbClr val="FFCD00"/>
              </a:buClr>
              <a:buSzPct val="175000"/>
              <a:buFont typeface="Arial"/>
              <a:buChar char="•"/>
              <a:defRPr sz="2250">
                <a:latin typeface="Roboto Light"/>
                <a:ea typeface="Roboto Light"/>
                <a:cs typeface="Roboto Light"/>
                <a:sym typeface="Roboto Light"/>
              </a:defRPr>
            </a:pPr>
            <a:r>
              <a:rPr dirty="0" err="1"/>
              <a:t>Ainsi</a:t>
            </a:r>
            <a:r>
              <a:rPr dirty="0"/>
              <a:t>, </a:t>
            </a:r>
            <a:r>
              <a:rPr dirty="0" err="1"/>
              <a:t>il</a:t>
            </a:r>
            <a:r>
              <a:rPr dirty="0"/>
              <a:t> </a:t>
            </a:r>
            <a:r>
              <a:rPr dirty="0" err="1"/>
              <a:t>est</a:t>
            </a:r>
            <a:r>
              <a:rPr dirty="0"/>
              <a:t> </a:t>
            </a:r>
            <a:r>
              <a:rPr dirty="0" err="1"/>
              <a:t>systémique</a:t>
            </a:r>
            <a:r>
              <a:rPr dirty="0"/>
              <a:t> </a:t>
            </a:r>
            <a:r>
              <a:rPr dirty="0" err="1"/>
              <a:t>lorsqu’il</a:t>
            </a:r>
            <a:r>
              <a:rPr dirty="0"/>
              <a:t> </a:t>
            </a:r>
            <a:r>
              <a:rPr dirty="0" err="1"/>
              <a:t>traduit</a:t>
            </a:r>
            <a:r>
              <a:rPr dirty="0"/>
              <a:t> </a:t>
            </a:r>
            <a:r>
              <a:rPr dirty="0" err="1"/>
              <a:t>une</a:t>
            </a:r>
            <a:r>
              <a:rPr dirty="0"/>
              <a:t> </a:t>
            </a:r>
            <a:r>
              <a:rPr dirty="0" err="1"/>
              <a:t>logique</a:t>
            </a:r>
            <a:r>
              <a:rPr dirty="0"/>
              <a:t> collective qui </a:t>
            </a:r>
            <a:r>
              <a:rPr dirty="0" err="1"/>
              <a:t>favorise</a:t>
            </a:r>
            <a:r>
              <a:rPr dirty="0"/>
              <a:t> un </a:t>
            </a:r>
            <a:r>
              <a:rPr dirty="0" err="1"/>
              <a:t>groupe</a:t>
            </a:r>
            <a:r>
              <a:rPr dirty="0"/>
              <a:t> </a:t>
            </a:r>
            <a:r>
              <a:rPr dirty="0" err="1"/>
              <a:t>plutôt</a:t>
            </a:r>
            <a:r>
              <a:rPr dirty="0"/>
              <a:t> </a:t>
            </a:r>
            <a:r>
              <a:rPr dirty="0" err="1"/>
              <a:t>qu’un</a:t>
            </a:r>
            <a:r>
              <a:rPr dirty="0"/>
              <a:t> </a:t>
            </a:r>
            <a:r>
              <a:rPr dirty="0" err="1"/>
              <a:t>autre</a:t>
            </a:r>
            <a:r>
              <a:rPr dirty="0"/>
              <a:t>.</a:t>
            </a:r>
          </a:p>
          <a:p>
            <a:pPr marL="285750" indent="-285750" defTabSz="822959">
              <a:buClr>
                <a:srgbClr val="FFCD00"/>
              </a:buClr>
              <a:buSzPct val="175000"/>
              <a:buFont typeface="Arial"/>
              <a:buChar char="•"/>
              <a:defRPr sz="2250">
                <a:latin typeface="Roboto Light"/>
                <a:ea typeface="Roboto Light"/>
                <a:cs typeface="Roboto Light"/>
                <a:sym typeface="Roboto Light"/>
              </a:defRPr>
            </a:pPr>
            <a:r>
              <a:rPr dirty="0" err="1"/>
              <a:t>Cela</a:t>
            </a:r>
            <a:r>
              <a:rPr dirty="0"/>
              <a:t> </a:t>
            </a:r>
            <a:r>
              <a:rPr dirty="0" err="1"/>
              <a:t>n’implique</a:t>
            </a:r>
            <a:r>
              <a:rPr dirty="0"/>
              <a:t> pas </a:t>
            </a:r>
            <a:r>
              <a:rPr dirty="0" err="1"/>
              <a:t>nécessairement</a:t>
            </a:r>
            <a:r>
              <a:rPr dirty="0"/>
              <a:t> que le </a:t>
            </a:r>
            <a:r>
              <a:rPr dirty="0" err="1"/>
              <a:t>groupe</a:t>
            </a:r>
            <a:r>
              <a:rPr dirty="0"/>
              <a:t> </a:t>
            </a:r>
            <a:r>
              <a:rPr dirty="0" err="1"/>
              <a:t>majoritaire</a:t>
            </a:r>
            <a:r>
              <a:rPr dirty="0"/>
              <a:t> </a:t>
            </a:r>
            <a:r>
              <a:rPr dirty="0" err="1"/>
              <a:t>veut</a:t>
            </a:r>
            <a:r>
              <a:rPr dirty="0"/>
              <a:t> </a:t>
            </a:r>
            <a:r>
              <a:rPr dirty="0" err="1"/>
              <a:t>nuire</a:t>
            </a:r>
            <a:r>
              <a:rPr dirty="0"/>
              <a:t> aux </a:t>
            </a:r>
            <a:r>
              <a:rPr dirty="0" err="1"/>
              <a:t>groupes</a:t>
            </a:r>
            <a:r>
              <a:rPr dirty="0"/>
              <a:t> </a:t>
            </a:r>
            <a:r>
              <a:rPr dirty="0" err="1"/>
              <a:t>minoritaires</a:t>
            </a:r>
            <a:r>
              <a:rPr dirty="0"/>
              <a:t>, </a:t>
            </a:r>
            <a:r>
              <a:rPr dirty="0" err="1"/>
              <a:t>mais</a:t>
            </a:r>
            <a:r>
              <a:rPr dirty="0"/>
              <a:t> les </a:t>
            </a:r>
            <a:r>
              <a:rPr dirty="0" err="1"/>
              <a:t>choix</a:t>
            </a:r>
            <a:r>
              <a:rPr dirty="0"/>
              <a:t> </a:t>
            </a:r>
            <a:r>
              <a:rPr dirty="0" err="1"/>
              <a:t>collectifs</a:t>
            </a:r>
            <a:r>
              <a:rPr dirty="0"/>
              <a:t> des premiers, tout </a:t>
            </a:r>
            <a:r>
              <a:rPr dirty="0" err="1"/>
              <a:t>autant</a:t>
            </a:r>
            <a:r>
              <a:rPr dirty="0"/>
              <a:t> que </a:t>
            </a:r>
            <a:r>
              <a:rPr dirty="0" err="1"/>
              <a:t>leur</a:t>
            </a:r>
            <a:r>
              <a:rPr dirty="0"/>
              <a:t> inaction, </a:t>
            </a:r>
            <a:r>
              <a:rPr dirty="0" err="1"/>
              <a:t>auront</a:t>
            </a:r>
            <a:r>
              <a:rPr dirty="0"/>
              <a:t> </a:t>
            </a:r>
            <a:r>
              <a:rPr dirty="0" err="1"/>
              <a:t>toujours</a:t>
            </a:r>
            <a:r>
              <a:rPr dirty="0"/>
              <a:t> pour </a:t>
            </a:r>
            <a:r>
              <a:rPr dirty="0" err="1"/>
              <a:t>effet</a:t>
            </a:r>
            <a:r>
              <a:rPr dirty="0"/>
              <a:t> </a:t>
            </a:r>
            <a:r>
              <a:rPr dirty="0" err="1"/>
              <a:t>d’exclure</a:t>
            </a:r>
            <a:r>
              <a:rPr dirty="0"/>
              <a:t> les seconds, et, par </a:t>
            </a:r>
            <a:r>
              <a:rPr dirty="0" err="1"/>
              <a:t>ce</a:t>
            </a:r>
            <a:r>
              <a:rPr dirty="0"/>
              <a:t> fait </a:t>
            </a:r>
            <a:r>
              <a:rPr dirty="0" err="1"/>
              <a:t>même</a:t>
            </a:r>
            <a:r>
              <a:rPr dirty="0"/>
              <a:t>, de </a:t>
            </a:r>
            <a:r>
              <a:rPr dirty="0" err="1"/>
              <a:t>bafouer</a:t>
            </a:r>
            <a:r>
              <a:rPr dirty="0"/>
              <a:t> </a:t>
            </a:r>
            <a:r>
              <a:rPr dirty="0" err="1"/>
              <a:t>leurs</a:t>
            </a:r>
            <a:r>
              <a:rPr dirty="0"/>
              <a:t> droits.</a:t>
            </a:r>
          </a:p>
        </p:txBody>
      </p:sp>
      <p:sp>
        <p:nvSpPr>
          <p:cNvPr id="172" name="Rectangle 14"/>
          <p:cNvSpPr/>
          <p:nvPr/>
        </p:nvSpPr>
        <p:spPr>
          <a:xfrm>
            <a:off x="4911551" y="1262474"/>
            <a:ext cx="6780523" cy="28515"/>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2" descr="Picture 2"/>
          <p:cNvPicPr>
            <a:picLocks noChangeAspect="1"/>
          </p:cNvPicPr>
          <p:nvPr/>
        </p:nvPicPr>
        <p:blipFill>
          <a:blip r:embed="rId3">
            <a:alphaModFix amt="80169"/>
          </a:blip>
          <a:srcRect t="7110" r="1773" b="12229"/>
          <a:stretch>
            <a:fillRect/>
          </a:stretch>
        </p:blipFill>
        <p:spPr>
          <a:xfrm>
            <a:off x="-1" y="0"/>
            <a:ext cx="12191981" cy="6857991"/>
          </a:xfrm>
          <a:prstGeom prst="rect">
            <a:avLst/>
          </a:prstGeom>
          <a:ln w="12700">
            <a:miter lim="400000"/>
          </a:ln>
        </p:spPr>
      </p:pic>
      <p:sp>
        <p:nvSpPr>
          <p:cNvPr id="177" name="Le racisme systémique"/>
          <p:cNvSpPr txBox="1"/>
          <p:nvPr/>
        </p:nvSpPr>
        <p:spPr>
          <a:xfrm>
            <a:off x="416688" y="110558"/>
            <a:ext cx="11470057"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5900" spc="17">
                <a:solidFill>
                  <a:srgbClr val="FFFFFF"/>
                </a:solidFill>
                <a:latin typeface="Volkhov Regular"/>
                <a:ea typeface="Volkhov Regular"/>
                <a:cs typeface="Volkhov Regular"/>
                <a:sym typeface="Volkhov Regular"/>
              </a:defRPr>
            </a:lvl1pPr>
          </a:lstStyle>
          <a:p>
            <a:r>
              <a:t>Le racisme systémique</a:t>
            </a:r>
          </a:p>
        </p:txBody>
      </p:sp>
      <p:sp>
        <p:nvSpPr>
          <p:cNvPr id="178" name="Rectangle 31"/>
          <p:cNvSpPr/>
          <p:nvPr/>
        </p:nvSpPr>
        <p:spPr>
          <a:xfrm>
            <a:off x="-7561" y="1222578"/>
            <a:ext cx="12216529" cy="67583"/>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79" name="Le racisme individuel est souvent identifiable, mais le racisme institutionnel est moins perceptible en raison de sa nature moins ouverte, beaucoup plus subtile.…"/>
          <p:cNvSpPr txBox="1"/>
          <p:nvPr/>
        </p:nvSpPr>
        <p:spPr>
          <a:xfrm>
            <a:off x="408828" y="2187620"/>
            <a:ext cx="7152917" cy="4561167"/>
          </a:xfrm>
          <a:prstGeom prst="rect">
            <a:avLst/>
          </a:prstGeom>
          <a:ln w="12700">
            <a:miter lim="400000"/>
          </a:ln>
          <a:effectLst>
            <a:outerShdw blurRad="2286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marL="260604" indent="-260604" defTabSz="694944">
              <a:lnSpc>
                <a:spcPct val="120000"/>
              </a:lnSpc>
              <a:spcBef>
                <a:spcPts val="700"/>
              </a:spcBef>
              <a:buClr>
                <a:srgbClr val="FFCD00"/>
              </a:buClr>
              <a:buSzPct val="150000"/>
              <a:buFont typeface="Arial"/>
              <a:buChar char="•"/>
              <a:defRPr sz="2204" spc="22">
                <a:solidFill>
                  <a:srgbClr val="FFFFFF"/>
                </a:solidFill>
                <a:latin typeface="+mj-lt"/>
                <a:ea typeface="+mj-ea"/>
                <a:cs typeface="+mj-cs"/>
                <a:sym typeface="Roboto"/>
              </a:defRPr>
            </a:pPr>
            <a:r>
              <a:t>Le racisme individuel est souvent identifiable, mais le racisme institutionnel est moins perceptible en raison de sa nature moins ouverte, beaucoup plus subtile. </a:t>
            </a:r>
          </a:p>
          <a:p>
            <a:pPr marL="260604" indent="-260604" defTabSz="694944">
              <a:lnSpc>
                <a:spcPct val="120000"/>
              </a:lnSpc>
              <a:spcBef>
                <a:spcPts val="700"/>
              </a:spcBef>
              <a:buClr>
                <a:srgbClr val="FFCD00"/>
              </a:buClr>
              <a:buSzPct val="150000"/>
              <a:buFont typeface="Arial"/>
              <a:buChar char="•"/>
              <a:defRPr sz="2204" spc="22">
                <a:solidFill>
                  <a:srgbClr val="FFFFFF"/>
                </a:solidFill>
                <a:latin typeface="+mj-lt"/>
                <a:ea typeface="+mj-ea"/>
                <a:cs typeface="+mj-cs"/>
                <a:sym typeface="Roboto"/>
              </a:defRPr>
            </a:pPr>
            <a:r>
              <a:t>Pour mieux expliciter la complexité et l’étendue du racisme systémique dans notre monde, nous devons nous pencher sur ses conséquences dans les différentes sphères de nos vies et sur la façon dont </a:t>
            </a:r>
            <a:br/>
            <a:r>
              <a:t>il continue de tracer un continuum de violences, </a:t>
            </a:r>
            <a:br/>
            <a:r>
              <a:t>de marginalisation des connaissances et d’appauvrissement économique dont sont victimes les personnes racisées.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3"/>
          <a:srcRect l="14133" t="12099" r="10260" b="23637"/>
          <a:stretch>
            <a:fillRect/>
          </a:stretch>
        </p:blipFill>
        <p:spPr>
          <a:xfrm>
            <a:off x="8144485" y="1703320"/>
            <a:ext cx="4048079" cy="5154681"/>
          </a:xfrm>
          <a:prstGeom prst="rect">
            <a:avLst/>
          </a:prstGeom>
          <a:ln w="12700">
            <a:miter lim="400000"/>
          </a:ln>
        </p:spPr>
      </p:pic>
      <p:sp>
        <p:nvSpPr>
          <p:cNvPr id="184" name="Titre 1"/>
          <p:cNvSpPr txBox="1">
            <a:spLocks noGrp="1"/>
          </p:cNvSpPr>
          <p:nvPr>
            <p:ph type="title" idx="4294967295"/>
          </p:nvPr>
        </p:nvSpPr>
        <p:spPr>
          <a:xfrm>
            <a:off x="527606" y="265412"/>
            <a:ext cx="11705274" cy="1498506"/>
          </a:xfrm>
          <a:prstGeom prst="rect">
            <a:avLst/>
          </a:prstGeom>
        </p:spPr>
        <p:txBody>
          <a:bodyPr anchor="t"/>
          <a:lstStyle/>
          <a:p>
            <a:pPr defTabSz="859536">
              <a:defRPr sz="4512">
                <a:solidFill>
                  <a:srgbClr val="000000"/>
                </a:solidFill>
                <a:latin typeface="Volkhov Regular"/>
                <a:ea typeface="Volkhov Regular"/>
                <a:cs typeface="Volkhov Regular"/>
                <a:sym typeface="Volkhov Regular"/>
              </a:defRPr>
            </a:pPr>
            <a:r>
              <a:rPr b="1" dirty="0">
                <a:latin typeface="Volkhov" panose="02000503000000020004" pitchFamily="2" charset="0"/>
              </a:rPr>
              <a:t>Le passage du </a:t>
            </a:r>
            <a:r>
              <a:rPr b="1" dirty="0" err="1">
                <a:latin typeface="Volkhov" panose="02000503000000020004" pitchFamily="2" charset="0"/>
              </a:rPr>
              <a:t>racisme</a:t>
            </a:r>
            <a:r>
              <a:rPr b="1" dirty="0">
                <a:latin typeface="Volkhov" panose="02000503000000020004" pitchFamily="2" charset="0"/>
              </a:rPr>
              <a:t> </a:t>
            </a:r>
            <a:r>
              <a:rPr b="1" dirty="0" err="1">
                <a:latin typeface="Volkhov" panose="02000503000000020004" pitchFamily="2" charset="0"/>
              </a:rPr>
              <a:t>biologique</a:t>
            </a:r>
            <a:r>
              <a:rPr b="1" dirty="0">
                <a:latin typeface="Volkhov" panose="02000503000000020004" pitchFamily="2" charset="0"/>
              </a:rPr>
              <a:t> </a:t>
            </a:r>
            <a:br>
              <a:rPr b="1" dirty="0">
                <a:latin typeface="Volkhov" panose="02000503000000020004" pitchFamily="2" charset="0"/>
              </a:rPr>
            </a:br>
            <a:r>
              <a:rPr b="1" dirty="0">
                <a:latin typeface="Volkhov" panose="02000503000000020004" pitchFamily="2" charset="0"/>
              </a:rPr>
              <a:t>au </a:t>
            </a:r>
            <a:r>
              <a:rPr b="1" dirty="0" err="1">
                <a:latin typeface="Volkhov" panose="02000503000000020004" pitchFamily="2" charset="0"/>
              </a:rPr>
              <a:t>racisme</a:t>
            </a:r>
            <a:r>
              <a:rPr b="1" dirty="0">
                <a:latin typeface="Volkhov" panose="02000503000000020004" pitchFamily="2" charset="0"/>
              </a:rPr>
              <a:t> social </a:t>
            </a:r>
          </a:p>
        </p:txBody>
      </p:sp>
      <p:sp>
        <p:nvSpPr>
          <p:cNvPr id="185" name="Espace réservé du texte 2"/>
          <p:cNvSpPr txBox="1">
            <a:spLocks noGrp="1"/>
          </p:cNvSpPr>
          <p:nvPr>
            <p:ph type="body" idx="4294967295"/>
          </p:nvPr>
        </p:nvSpPr>
        <p:spPr>
          <a:xfrm>
            <a:off x="228012" y="1974042"/>
            <a:ext cx="7516032" cy="5013224"/>
          </a:xfrm>
          <a:prstGeom prst="rect">
            <a:avLst/>
          </a:prstGeom>
        </p:spPr>
        <p:txBody>
          <a:bodyPr/>
          <a:lstStyle/>
          <a:p>
            <a:pPr marL="317500" indent="-317500">
              <a:spcBef>
                <a:spcPts val="1000"/>
              </a:spcBef>
              <a:buClr>
                <a:srgbClr val="FFCD00"/>
              </a:buClr>
              <a:buSzPct val="175000"/>
              <a:buFont typeface="Arial"/>
              <a:buChar char="•"/>
              <a:defRPr sz="2500">
                <a:latin typeface="Roboto Light"/>
                <a:ea typeface="Roboto Light"/>
                <a:cs typeface="Roboto Light"/>
                <a:sym typeface="Roboto Light"/>
              </a:defRPr>
            </a:pPr>
            <a:r>
              <a:t>On nomme néoracisme un « racisme sans races », différentialiste et culturel, qui se focalise sur </a:t>
            </a:r>
            <a:br/>
            <a:r>
              <a:t>les différences culturelles et non sur l’hérédité biologique, contrairement au racisme classique. </a:t>
            </a:r>
          </a:p>
          <a:p>
            <a:pPr marL="317500" indent="-317500">
              <a:spcBef>
                <a:spcPts val="1000"/>
              </a:spcBef>
              <a:buClr>
                <a:srgbClr val="FFCD00"/>
              </a:buClr>
              <a:buSzPct val="175000"/>
              <a:buFont typeface="Arial"/>
              <a:buChar char="•"/>
              <a:defRPr sz="2500">
                <a:latin typeface="Roboto Light"/>
                <a:ea typeface="Roboto Light"/>
                <a:cs typeface="Roboto Light"/>
                <a:sym typeface="Roboto Light"/>
              </a:defRPr>
            </a:pPr>
            <a:r>
              <a:t>Comme l’affirme le généticien et médecin Axel Khan, dans le discours des racistes modernes, ce ne sont souvent plus les races (au sens biologique du terme) qui sont déclarées incompatibles ou inégales, ce sont les coutumes, les croyances et les civilisations.      </a:t>
            </a:r>
          </a:p>
        </p:txBody>
      </p:sp>
      <p:sp>
        <p:nvSpPr>
          <p:cNvPr id="186" name="Rectangle 14"/>
          <p:cNvSpPr/>
          <p:nvPr/>
        </p:nvSpPr>
        <p:spPr>
          <a:xfrm>
            <a:off x="0" y="1682047"/>
            <a:ext cx="12192000" cy="4571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0" name="Picture 2" descr="Picture 2"/>
          <p:cNvPicPr>
            <a:picLocks noChangeAspect="1"/>
          </p:cNvPicPr>
          <p:nvPr/>
        </p:nvPicPr>
        <p:blipFill>
          <a:blip r:embed="rId3"/>
          <a:stretch>
            <a:fillRect/>
          </a:stretch>
        </p:blipFill>
        <p:spPr>
          <a:xfrm>
            <a:off x="7338390" y="-2951"/>
            <a:ext cx="4856139" cy="6863775"/>
          </a:xfrm>
          <a:prstGeom prst="rect">
            <a:avLst/>
          </a:prstGeom>
          <a:ln w="12700">
            <a:miter lim="400000"/>
          </a:ln>
        </p:spPr>
      </p:pic>
      <p:sp>
        <p:nvSpPr>
          <p:cNvPr id="191" name="Titre 1"/>
          <p:cNvSpPr txBox="1"/>
          <p:nvPr/>
        </p:nvSpPr>
        <p:spPr>
          <a:xfrm>
            <a:off x="262997" y="119966"/>
            <a:ext cx="7074072" cy="1488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13816">
              <a:defRPr sz="4717">
                <a:solidFill>
                  <a:srgbClr val="FFFFFF"/>
                </a:solidFill>
                <a:latin typeface="Volkhov Regular"/>
                <a:ea typeface="Volkhov Regular"/>
                <a:cs typeface="Volkhov Regular"/>
                <a:sym typeface="Volkhov Regular"/>
              </a:defRPr>
            </a:lvl1pPr>
          </a:lstStyle>
          <a:p>
            <a:r>
              <a:t>Racisme et capitalisme  </a:t>
            </a:r>
          </a:p>
        </p:txBody>
      </p:sp>
      <p:sp>
        <p:nvSpPr>
          <p:cNvPr id="192" name="Espace réservé du contenu 2"/>
          <p:cNvSpPr txBox="1"/>
          <p:nvPr/>
        </p:nvSpPr>
        <p:spPr>
          <a:xfrm>
            <a:off x="249264" y="1705613"/>
            <a:ext cx="7040205" cy="4904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30200" indent="-330200">
              <a:lnSpc>
                <a:spcPct val="130000"/>
              </a:lnSpc>
              <a:spcBef>
                <a:spcPts val="1500"/>
              </a:spcBef>
              <a:buClr>
                <a:srgbClr val="FFCD00"/>
              </a:buClr>
              <a:buSzPct val="150000"/>
              <a:buFont typeface="Arial"/>
              <a:buChar char="•"/>
              <a:defRPr sz="2500">
                <a:solidFill>
                  <a:srgbClr val="FFFFFF"/>
                </a:solidFill>
                <a:latin typeface="Roboto Light"/>
                <a:ea typeface="Roboto Light"/>
                <a:cs typeface="Roboto Light"/>
                <a:sym typeface="Roboto Light"/>
              </a:defRPr>
            </a:pPr>
            <a:r>
              <a:t>D’un point de vue économique, on peut penser que les personnes immigrantes sont tolérées dans les anciens empires coloniaux en raison de leur utilité économique en tant que </a:t>
            </a:r>
            <a:br/>
            <a:r>
              <a:t>main-d’œuvre bon marché (notamment </a:t>
            </a:r>
            <a:br/>
            <a:r>
              <a:t>dans les domaines de l’agriculture et </a:t>
            </a:r>
            <a:br/>
            <a:r>
              <a:t>de l’aide domestique).</a:t>
            </a:r>
          </a:p>
          <a:p>
            <a:pPr marL="330200" indent="-330200">
              <a:lnSpc>
                <a:spcPct val="130000"/>
              </a:lnSpc>
              <a:spcBef>
                <a:spcPts val="1500"/>
              </a:spcBef>
              <a:buClr>
                <a:srgbClr val="FFCD00"/>
              </a:buClr>
              <a:buSzPct val="150000"/>
              <a:buFont typeface="Arial"/>
              <a:buChar char="•"/>
              <a:defRPr sz="2500">
                <a:solidFill>
                  <a:srgbClr val="FFFFFF"/>
                </a:solidFill>
                <a:latin typeface="Roboto Light"/>
                <a:ea typeface="Roboto Light"/>
                <a:cs typeface="Roboto Light"/>
                <a:sym typeface="Roboto Light"/>
              </a:defRPr>
            </a:pPr>
            <a:r>
              <a:t> Le racisme, comme le sexisme d’ailleurs, </a:t>
            </a:r>
            <a:br/>
            <a:r>
              <a:t>sont ainsi utiles au capitalisme. </a:t>
            </a:r>
          </a:p>
        </p:txBody>
      </p:sp>
      <p:sp>
        <p:nvSpPr>
          <p:cNvPr id="193" name="Rectangle 31"/>
          <p:cNvSpPr/>
          <p:nvPr/>
        </p:nvSpPr>
        <p:spPr>
          <a:xfrm>
            <a:off x="362813" y="1365567"/>
            <a:ext cx="6553670" cy="1245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descr="Picture 2"/>
          <p:cNvPicPr>
            <a:picLocks noChangeAspect="1"/>
          </p:cNvPicPr>
          <p:nvPr/>
        </p:nvPicPr>
        <p:blipFill>
          <a:blip r:embed="rId3">
            <a:alphaModFix amt="94148"/>
          </a:blip>
          <a:srcRect l="189" t="3595" r="189" b="25444"/>
          <a:stretch>
            <a:fillRect/>
          </a:stretch>
        </p:blipFill>
        <p:spPr>
          <a:xfrm>
            <a:off x="0" y="-16934"/>
            <a:ext cx="12191980" cy="6891868"/>
          </a:xfrm>
          <a:prstGeom prst="rect">
            <a:avLst/>
          </a:prstGeom>
          <a:ln w="12700">
            <a:miter lim="400000"/>
          </a:ln>
        </p:spPr>
      </p:pic>
      <p:sp>
        <p:nvSpPr>
          <p:cNvPr id="198" name="Rectangle 31"/>
          <p:cNvSpPr/>
          <p:nvPr/>
        </p:nvSpPr>
        <p:spPr>
          <a:xfrm>
            <a:off x="1919650" y="2896821"/>
            <a:ext cx="8352700" cy="4674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99" name="Concepts clés"/>
          <p:cNvSpPr txBox="1"/>
          <p:nvPr/>
        </p:nvSpPr>
        <p:spPr>
          <a:xfrm>
            <a:off x="1335942" y="747766"/>
            <a:ext cx="9520116" cy="2076334"/>
          </a:xfrm>
          <a:prstGeom prst="rect">
            <a:avLst/>
          </a:prstGeom>
          <a:ln w="12700">
            <a:miter lim="400000"/>
          </a:ln>
          <a:effectLst>
            <a:outerShdw blurRad="114300" dist="63500" dir="2700000" rotWithShape="0">
              <a:srgbClr val="000000">
                <a:alpha val="7928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10000" spc="100">
                <a:solidFill>
                  <a:srgbClr val="FFFFFF"/>
                </a:solidFill>
                <a:latin typeface="Volkhov Regular"/>
                <a:ea typeface="Volkhov Regular"/>
                <a:cs typeface="Volkhov Regular"/>
                <a:sym typeface="Volkhov Regular"/>
              </a:defRPr>
            </a:lvl1pPr>
          </a:lstStyle>
          <a:p>
            <a:r>
              <a:t>Concepts clés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 descr="Picture 2"/>
          <p:cNvPicPr>
            <a:picLocks noChangeAspect="1"/>
          </p:cNvPicPr>
          <p:nvPr/>
        </p:nvPicPr>
        <p:blipFill>
          <a:blip r:embed="rId3"/>
          <a:srcRect l="15059" r="44138"/>
          <a:stretch>
            <a:fillRect/>
          </a:stretch>
        </p:blipFill>
        <p:spPr>
          <a:xfrm>
            <a:off x="-38156" y="-16256"/>
            <a:ext cx="4227830" cy="6890584"/>
          </a:xfrm>
          <a:prstGeom prst="rect">
            <a:avLst/>
          </a:prstGeom>
          <a:ln w="12700">
            <a:miter lim="400000"/>
          </a:ln>
        </p:spPr>
      </p:pic>
      <p:sp>
        <p:nvSpPr>
          <p:cNvPr id="204" name="Titre 1"/>
          <p:cNvSpPr txBox="1">
            <a:spLocks noGrp="1"/>
          </p:cNvSpPr>
          <p:nvPr>
            <p:ph type="title" idx="4294967295"/>
          </p:nvPr>
        </p:nvSpPr>
        <p:spPr>
          <a:xfrm>
            <a:off x="4443440" y="222836"/>
            <a:ext cx="7201139" cy="1179526"/>
          </a:xfrm>
          <a:prstGeom prst="rect">
            <a:avLst/>
          </a:prstGeom>
        </p:spPr>
        <p:txBody>
          <a:bodyPr anchor="t"/>
          <a:lstStyle>
            <a:lvl1pPr defTabSz="731520">
              <a:defRPr sz="3840">
                <a:solidFill>
                  <a:srgbClr val="000000"/>
                </a:solidFill>
                <a:latin typeface="Volkhov Bold"/>
                <a:ea typeface="Volkhov Bold"/>
                <a:cs typeface="Volkhov Bold"/>
                <a:sym typeface="Volkhov Bold"/>
              </a:defRPr>
            </a:lvl1pPr>
          </a:lstStyle>
          <a:p>
            <a:r>
              <a:rPr dirty="0"/>
              <a:t>Les </a:t>
            </a:r>
            <a:r>
              <a:rPr dirty="0" err="1"/>
              <a:t>conséquences</a:t>
            </a:r>
            <a:r>
              <a:rPr dirty="0"/>
              <a:t> du </a:t>
            </a:r>
            <a:r>
              <a:rPr dirty="0" err="1"/>
              <a:t>racisme</a:t>
            </a:r>
            <a:r>
              <a:rPr dirty="0"/>
              <a:t> : </a:t>
            </a:r>
            <a:r>
              <a:rPr dirty="0" err="1"/>
              <a:t>une</a:t>
            </a:r>
            <a:r>
              <a:rPr dirty="0"/>
              <a:t> </a:t>
            </a:r>
            <a:r>
              <a:rPr dirty="0" err="1"/>
              <a:t>histoire</a:t>
            </a:r>
            <a:r>
              <a:rPr dirty="0"/>
              <a:t> unique</a:t>
            </a:r>
          </a:p>
        </p:txBody>
      </p:sp>
      <p:sp>
        <p:nvSpPr>
          <p:cNvPr id="205" name="Espace réservé du texte 2"/>
          <p:cNvSpPr txBox="1">
            <a:spLocks noGrp="1"/>
          </p:cNvSpPr>
          <p:nvPr>
            <p:ph type="body" idx="4294967295"/>
          </p:nvPr>
        </p:nvSpPr>
        <p:spPr>
          <a:xfrm>
            <a:off x="4443817" y="1680269"/>
            <a:ext cx="7550627" cy="5080428"/>
          </a:xfrm>
          <a:prstGeom prst="rect">
            <a:avLst/>
          </a:prstGeom>
        </p:spPr>
        <p:txBody>
          <a:bodyPr>
            <a:normAutofit lnSpcReduction="10000"/>
          </a:bodyPr>
          <a:lstStyle/>
          <a:p>
            <a:pPr marL="307975" indent="-307975" defTabSz="886968">
              <a:lnSpc>
                <a:spcPct val="110000"/>
              </a:lnSpc>
              <a:buClr>
                <a:srgbClr val="FFCD00"/>
              </a:buClr>
              <a:buSzPct val="175000"/>
              <a:buFont typeface="Arial"/>
              <a:buChar char="•"/>
              <a:defRPr sz="2425">
                <a:latin typeface="Roboto Light"/>
                <a:ea typeface="Roboto Light"/>
                <a:cs typeface="Roboto Light"/>
                <a:sym typeface="Roboto Light"/>
              </a:defRPr>
            </a:pPr>
            <a:r>
              <a:t>Les théories racistes reposent sur une conception erronée de l’être humain, puisqu’elle ne repose sur aucun principe scientifique.</a:t>
            </a:r>
          </a:p>
          <a:p>
            <a:pPr marL="307975" indent="-307975" defTabSz="886968">
              <a:lnSpc>
                <a:spcPct val="110000"/>
              </a:lnSpc>
              <a:buClr>
                <a:srgbClr val="FFCD00"/>
              </a:buClr>
              <a:buSzPct val="175000"/>
              <a:buFont typeface="Arial"/>
              <a:buChar char="•"/>
              <a:defRPr sz="2425">
                <a:latin typeface="Roboto Light"/>
                <a:ea typeface="Roboto Light"/>
                <a:cs typeface="Roboto Light"/>
                <a:sym typeface="Roboto Light"/>
              </a:defRPr>
            </a:pPr>
            <a:r>
              <a:t>Toutefois, la notion de race en tant que construit social a tout de même des impacts importants, encore aujourd’hui. </a:t>
            </a:r>
          </a:p>
          <a:p>
            <a:pPr marL="307975" indent="-307975" defTabSz="886968">
              <a:lnSpc>
                <a:spcPct val="110000"/>
              </a:lnSpc>
              <a:spcBef>
                <a:spcPts val="800"/>
              </a:spcBef>
              <a:buClr>
                <a:srgbClr val="FFCD00"/>
              </a:buClr>
              <a:buSzPct val="175000"/>
              <a:buFont typeface="Arial"/>
              <a:buChar char="•"/>
              <a:defRPr sz="2425">
                <a:latin typeface="Roboto Light"/>
                <a:ea typeface="Roboto Light"/>
                <a:cs typeface="Roboto Light"/>
                <a:sym typeface="Roboto Light"/>
              </a:defRPr>
            </a:pPr>
            <a:r>
              <a:t>Notre héritage est celui de l’Europe des Lumières, qui s’est autoproclamée comme l’illustration inédite et parfaite de l’humanité achevée, mais qui a également contribué, par son racisme, à l’invisibilisation de l’histoire et des savoirs des peuples et des nations considérés comme subalternes.</a:t>
            </a:r>
          </a:p>
        </p:txBody>
      </p:sp>
      <p:sp>
        <p:nvSpPr>
          <p:cNvPr id="206" name="Rectangle 14"/>
          <p:cNvSpPr/>
          <p:nvPr/>
        </p:nvSpPr>
        <p:spPr>
          <a:xfrm>
            <a:off x="4522084" y="1461441"/>
            <a:ext cx="6958324" cy="3698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descr="Picture 2"/>
          <p:cNvPicPr>
            <a:picLocks noChangeAspect="1"/>
          </p:cNvPicPr>
          <p:nvPr/>
        </p:nvPicPr>
        <p:blipFill>
          <a:blip r:embed="rId3">
            <a:alphaModFix amt="64679"/>
          </a:blip>
          <a:srcRect t="21621" b="3379"/>
          <a:stretch>
            <a:fillRect/>
          </a:stretch>
        </p:blipFill>
        <p:spPr>
          <a:xfrm>
            <a:off x="-1" y="0"/>
            <a:ext cx="12191981" cy="6857990"/>
          </a:xfrm>
          <a:prstGeom prst="rect">
            <a:avLst/>
          </a:prstGeom>
          <a:ln w="12700">
            <a:miter lim="400000"/>
          </a:ln>
        </p:spPr>
      </p:pic>
      <p:sp>
        <p:nvSpPr>
          <p:cNvPr id="211" name="Les conséquences du racisme :  une histoire unique"/>
          <p:cNvSpPr txBox="1"/>
          <p:nvPr/>
        </p:nvSpPr>
        <p:spPr>
          <a:xfrm>
            <a:off x="831554" y="237558"/>
            <a:ext cx="11470058"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40079">
              <a:defRPr sz="4200" spc="12">
                <a:solidFill>
                  <a:srgbClr val="FFFFFF"/>
                </a:solidFill>
                <a:latin typeface="Volkhov Regular"/>
                <a:ea typeface="Volkhov Regular"/>
                <a:cs typeface="Volkhov Regular"/>
                <a:sym typeface="Volkhov Regular"/>
              </a:defRPr>
            </a:pPr>
            <a:r>
              <a:t>Les conséquences du racisme : </a:t>
            </a:r>
            <a:br/>
            <a:r>
              <a:t>une histoire unique</a:t>
            </a:r>
          </a:p>
        </p:txBody>
      </p:sp>
      <p:sp>
        <p:nvSpPr>
          <p:cNvPr id="212" name="Rectangle 31"/>
          <p:cNvSpPr/>
          <p:nvPr/>
        </p:nvSpPr>
        <p:spPr>
          <a:xfrm>
            <a:off x="-7561" y="1782417"/>
            <a:ext cx="12216529" cy="1023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13" name="L’une des particularités de l’esclavage et de la colonisation  est le dépouillement des histoires nationales et des identités  (voir entre autres le travail de Ndiaye, alias Webster).…"/>
          <p:cNvSpPr txBox="1"/>
          <p:nvPr/>
        </p:nvSpPr>
        <p:spPr>
          <a:xfrm>
            <a:off x="536887" y="2007770"/>
            <a:ext cx="11249790" cy="5086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lnSpc>
                <a:spcPct val="110000"/>
              </a:lnSpc>
              <a:spcBef>
                <a:spcPts val="1000"/>
              </a:spcBef>
              <a:buClr>
                <a:srgbClr val="FFCD00"/>
              </a:buClr>
              <a:buSzPct val="150000"/>
              <a:buFont typeface="Arial"/>
              <a:buChar char="•"/>
              <a:defRPr sz="2600">
                <a:solidFill>
                  <a:srgbClr val="FFFFFF"/>
                </a:solidFill>
                <a:latin typeface="+mj-lt"/>
                <a:ea typeface="+mj-ea"/>
                <a:cs typeface="+mj-cs"/>
                <a:sym typeface="Roboto"/>
              </a:defRPr>
            </a:pPr>
            <a:r>
              <a:t>L’une des particularités de l’esclavage et de la colonisation </a:t>
            </a:r>
            <a:br/>
            <a:r>
              <a:t>est le dépouillement des histoires nationales et des identités </a:t>
            </a:r>
            <a:br/>
            <a:r>
              <a:t>(voir entre autres le travail de Ndiaye, alias Webster).</a:t>
            </a:r>
          </a:p>
          <a:p>
            <a:pPr marL="342900" indent="-342900">
              <a:lnSpc>
                <a:spcPct val="110000"/>
              </a:lnSpc>
              <a:spcBef>
                <a:spcPts val="1000"/>
              </a:spcBef>
              <a:buClr>
                <a:srgbClr val="FFCD00"/>
              </a:buClr>
              <a:buSzPct val="150000"/>
              <a:buFont typeface="Arial"/>
              <a:buChar char="•"/>
              <a:defRPr sz="2600">
                <a:solidFill>
                  <a:srgbClr val="FFFFFF"/>
                </a:solidFill>
                <a:latin typeface="+mj-lt"/>
                <a:ea typeface="+mj-ea"/>
                <a:cs typeface="+mj-cs"/>
                <a:sym typeface="Roboto"/>
              </a:defRPr>
            </a:pPr>
            <a:r>
              <a:t>Jusqu’à récemment, l’Afrique a été perçue comme un continent sans histoire n’ayant peu ou pas contribué à la grande marche de l’humanité, servant seulement de réservoir quasi inépuisable de main-d’œuvre servile. </a:t>
            </a:r>
          </a:p>
          <a:p>
            <a:pPr marL="342900" indent="-342900">
              <a:lnSpc>
                <a:spcPct val="110000"/>
              </a:lnSpc>
              <a:spcBef>
                <a:spcPts val="1000"/>
              </a:spcBef>
              <a:buClr>
                <a:srgbClr val="FFCD00"/>
              </a:buClr>
              <a:buSzPct val="150000"/>
              <a:buFont typeface="Arial"/>
              <a:buChar char="•"/>
              <a:defRPr sz="2600">
                <a:solidFill>
                  <a:srgbClr val="FFFFFF"/>
                </a:solidFill>
                <a:latin typeface="+mj-lt"/>
                <a:ea typeface="+mj-ea"/>
                <a:cs typeface="+mj-cs"/>
                <a:sym typeface="Roboto"/>
              </a:defRPr>
            </a:pPr>
            <a:r>
              <a:t>Pourtant, rien n’est plus faux. Nous n’avons qu’à penser à l’empire du Mali de Mansa Moussa (règne de 1312 à 1337), les royaumes de Ndongo et de Matamba de la reine Nzinga (vers 1583-1663) ou le royaume de Dahomey du roi Behanzin (vers 1845-1906).</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 descr="Picture 2"/>
          <p:cNvPicPr>
            <a:picLocks noChangeAspect="1"/>
          </p:cNvPicPr>
          <p:nvPr/>
        </p:nvPicPr>
        <p:blipFill>
          <a:blip r:embed="rId3"/>
          <a:srcRect t="4407" r="21813" b="29705"/>
          <a:stretch>
            <a:fillRect/>
          </a:stretch>
        </p:blipFill>
        <p:spPr>
          <a:xfrm>
            <a:off x="-1" y="0"/>
            <a:ext cx="12191982" cy="6858000"/>
          </a:xfrm>
          <a:prstGeom prst="rect">
            <a:avLst/>
          </a:prstGeom>
          <a:ln w="12700">
            <a:miter lim="400000"/>
          </a:ln>
        </p:spPr>
      </p:pic>
      <p:sp>
        <p:nvSpPr>
          <p:cNvPr id="218" name="Titre 1"/>
          <p:cNvSpPr txBox="1">
            <a:spLocks noGrp="1"/>
          </p:cNvSpPr>
          <p:nvPr>
            <p:ph type="title" idx="4294967295"/>
          </p:nvPr>
        </p:nvSpPr>
        <p:spPr>
          <a:xfrm>
            <a:off x="131636" y="158437"/>
            <a:ext cx="4901282" cy="1543065"/>
          </a:xfrm>
          <a:prstGeom prst="rect">
            <a:avLst/>
          </a:prstGeom>
        </p:spPr>
        <p:txBody>
          <a:bodyPr anchor="t"/>
          <a:lstStyle/>
          <a:p>
            <a:pPr defTabSz="640079">
              <a:lnSpc>
                <a:spcPct val="110000"/>
              </a:lnSpc>
              <a:defRPr sz="3359">
                <a:solidFill>
                  <a:srgbClr val="000000"/>
                </a:solidFill>
                <a:latin typeface="Volkhov Regular"/>
                <a:ea typeface="Volkhov Regular"/>
                <a:cs typeface="Volkhov Regular"/>
                <a:sym typeface="Volkhov Regular"/>
              </a:defRPr>
            </a:pPr>
            <a:r>
              <a:rPr b="1" dirty="0">
                <a:latin typeface="Volkhov" panose="02000503000000020004" pitchFamily="2" charset="0"/>
              </a:rPr>
              <a:t>Les </a:t>
            </a:r>
            <a:r>
              <a:rPr b="1" dirty="0" err="1">
                <a:latin typeface="Volkhov" panose="02000503000000020004" pitchFamily="2" charset="0"/>
              </a:rPr>
              <a:t>conséquences</a:t>
            </a:r>
            <a:r>
              <a:rPr b="1" dirty="0">
                <a:latin typeface="Volkhov" panose="02000503000000020004" pitchFamily="2" charset="0"/>
              </a:rPr>
              <a:t> du </a:t>
            </a:r>
            <a:r>
              <a:rPr b="1" dirty="0" err="1">
                <a:latin typeface="Volkhov" panose="02000503000000020004" pitchFamily="2" charset="0"/>
              </a:rPr>
              <a:t>racisme</a:t>
            </a:r>
            <a:r>
              <a:rPr b="1" dirty="0">
                <a:latin typeface="Volkhov" panose="02000503000000020004" pitchFamily="2" charset="0"/>
              </a:rPr>
              <a:t> : les </a:t>
            </a:r>
            <a:r>
              <a:rPr b="1" dirty="0" err="1">
                <a:latin typeface="Volkhov" panose="02000503000000020004" pitchFamily="2" charset="0"/>
              </a:rPr>
              <a:t>inégalités</a:t>
            </a:r>
            <a:r>
              <a:rPr b="1" dirty="0">
                <a:latin typeface="Volkhov" panose="02000503000000020004" pitchFamily="2" charset="0"/>
              </a:rPr>
              <a:t> </a:t>
            </a:r>
          </a:p>
        </p:txBody>
      </p:sp>
      <p:sp>
        <p:nvSpPr>
          <p:cNvPr id="219" name="Espace réservé du texte 2"/>
          <p:cNvSpPr txBox="1">
            <a:spLocks noGrp="1"/>
          </p:cNvSpPr>
          <p:nvPr>
            <p:ph type="body" sz="half" idx="4294967295"/>
          </p:nvPr>
        </p:nvSpPr>
        <p:spPr>
          <a:xfrm>
            <a:off x="100417" y="1619135"/>
            <a:ext cx="5562085" cy="5080428"/>
          </a:xfrm>
          <a:prstGeom prst="rect">
            <a:avLst/>
          </a:prstGeom>
        </p:spPr>
        <p:txBody>
          <a:bodyPr/>
          <a:lstStyle/>
          <a:p>
            <a:pPr marL="269875" indent="-269875" defTabSz="777240">
              <a:spcBef>
                <a:spcPts val="800"/>
              </a:spcBef>
              <a:buClr>
                <a:srgbClr val="FFCD00"/>
              </a:buClr>
              <a:buSzPct val="175000"/>
              <a:buFont typeface="Arial"/>
              <a:buChar char="•"/>
              <a:defRPr sz="2040">
                <a:latin typeface="+mj-lt"/>
                <a:ea typeface="+mj-ea"/>
                <a:cs typeface="+mj-cs"/>
                <a:sym typeface="Roboto"/>
              </a:defRPr>
            </a:pPr>
            <a:r>
              <a:t>Les effets du racisme se manifestent aujourd’hui dans toutes les sphères </a:t>
            </a:r>
            <a:br/>
            <a:r>
              <a:t>de notre société (culturelle, politique, économique, éducationnelle).</a:t>
            </a:r>
          </a:p>
          <a:p>
            <a:pPr marL="269875" indent="-269875" defTabSz="777240">
              <a:spcBef>
                <a:spcPts val="800"/>
              </a:spcBef>
              <a:buClr>
                <a:srgbClr val="FFCD00"/>
              </a:buClr>
              <a:buSzPct val="175000"/>
              <a:buFont typeface="Arial"/>
              <a:buChar char="•"/>
              <a:defRPr sz="2040">
                <a:latin typeface="+mj-lt"/>
                <a:ea typeface="+mj-ea"/>
                <a:cs typeface="+mj-cs"/>
                <a:sym typeface="Roboto"/>
              </a:defRPr>
            </a:pPr>
            <a:r>
              <a:t>Comme le souligne Robyn Maynard </a:t>
            </a:r>
            <a:br/>
            <a:r>
              <a:t>dans </a:t>
            </a:r>
            <a:r>
              <a:rPr i="1"/>
              <a:t>NoirEs sous surveillance</a:t>
            </a:r>
            <a:r>
              <a:t>, aujourd’hui, l’emprisonnement massif des personnes noires, la ségrégation spatiale dans les quartiers urbains, la pauvreté ainsi que le placement disproportionné des enfants noirs dans des institutions étatiques, tout comme la mort des personnes noires aux mains des forces policières, font écho à ce passé.</a:t>
            </a:r>
          </a:p>
        </p:txBody>
      </p:sp>
      <p:sp>
        <p:nvSpPr>
          <p:cNvPr id="220" name="Rectangle 14"/>
          <p:cNvSpPr/>
          <p:nvPr/>
        </p:nvSpPr>
        <p:spPr>
          <a:xfrm>
            <a:off x="191384" y="1366441"/>
            <a:ext cx="4761687" cy="1634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4" name="Picture 2" descr="Picture 2"/>
          <p:cNvPicPr>
            <a:picLocks noChangeAspect="1"/>
          </p:cNvPicPr>
          <p:nvPr/>
        </p:nvPicPr>
        <p:blipFill>
          <a:blip r:embed="rId3"/>
          <a:srcRect l="38581" t="1906" r="16881"/>
          <a:stretch>
            <a:fillRect/>
          </a:stretch>
        </p:blipFill>
        <p:spPr>
          <a:xfrm>
            <a:off x="6777433" y="-1"/>
            <a:ext cx="5438890" cy="6858001"/>
          </a:xfrm>
          <a:prstGeom prst="rect">
            <a:avLst/>
          </a:prstGeom>
          <a:ln w="12700">
            <a:miter lim="400000"/>
          </a:ln>
        </p:spPr>
      </p:pic>
      <p:sp>
        <p:nvSpPr>
          <p:cNvPr id="225" name="Titre 1"/>
          <p:cNvSpPr txBox="1"/>
          <p:nvPr/>
        </p:nvSpPr>
        <p:spPr>
          <a:xfrm>
            <a:off x="318030" y="107266"/>
            <a:ext cx="6116314" cy="1864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603504">
              <a:defRPr sz="3564">
                <a:solidFill>
                  <a:srgbClr val="FFFFFF"/>
                </a:solidFill>
                <a:latin typeface="Volkhov Regular"/>
                <a:ea typeface="Volkhov Regular"/>
                <a:cs typeface="Volkhov Regular"/>
                <a:sym typeface="Volkhov Regular"/>
              </a:defRPr>
            </a:pPr>
            <a:r>
              <a:t>Les conséquences du racisme: les inégalités </a:t>
            </a:r>
            <a:br/>
            <a:endParaRPr/>
          </a:p>
        </p:txBody>
      </p:sp>
      <p:sp>
        <p:nvSpPr>
          <p:cNvPr id="226" name="Espace réservé du contenu 2"/>
          <p:cNvSpPr txBox="1"/>
          <p:nvPr/>
        </p:nvSpPr>
        <p:spPr>
          <a:xfrm>
            <a:off x="279930" y="1685992"/>
            <a:ext cx="6427960" cy="4904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54253" indent="-254253" defTabSz="704087">
              <a:lnSpc>
                <a:spcPct val="130000"/>
              </a:lnSpc>
              <a:spcBef>
                <a:spcPts val="1100"/>
              </a:spcBef>
              <a:buClr>
                <a:srgbClr val="FFCD00"/>
              </a:buClr>
              <a:buSzPct val="150000"/>
              <a:buFont typeface="Arial"/>
              <a:buChar char="•"/>
              <a:defRPr sz="2079">
                <a:solidFill>
                  <a:srgbClr val="FFFFFF"/>
                </a:solidFill>
                <a:latin typeface="Roboto Light"/>
                <a:ea typeface="Roboto Light"/>
                <a:cs typeface="Roboto Light"/>
                <a:sym typeface="Roboto Light"/>
              </a:defRPr>
            </a:pPr>
            <a:r>
              <a:t>Les personnes autochtones subissent elles aussi des conséquences de l’histoire colonialiste et esclavagiste du Canada (sédentarisation forcée </a:t>
            </a:r>
            <a:br/>
            <a:r>
              <a:t>et dépossession des territoires, Loi sur les Indiens, pensionnats, disparitions et assassinats de femmes autochtones, etc.).</a:t>
            </a:r>
          </a:p>
          <a:p>
            <a:pPr marL="254253" indent="-254253" defTabSz="704087">
              <a:lnSpc>
                <a:spcPct val="130000"/>
              </a:lnSpc>
              <a:spcBef>
                <a:spcPts val="1100"/>
              </a:spcBef>
              <a:buClr>
                <a:srgbClr val="FFCD00"/>
              </a:buClr>
              <a:buSzPct val="150000"/>
              <a:buFont typeface="Arial"/>
              <a:buChar char="•"/>
              <a:defRPr sz="2079">
                <a:solidFill>
                  <a:srgbClr val="FFFFFF"/>
                </a:solidFill>
                <a:latin typeface="Roboto Light"/>
                <a:ea typeface="Roboto Light"/>
                <a:cs typeface="Roboto Light"/>
                <a:sym typeface="Roboto Light"/>
              </a:defRPr>
            </a:pPr>
            <a:r>
              <a:t>Récemment, les conclusions de la Commission Viens ont fait état de l’échec du système public </a:t>
            </a:r>
            <a:br/>
            <a:r>
              <a:t>dans son ensemble à répondre aux besoins </a:t>
            </a:r>
            <a:br/>
            <a:r>
              <a:t>des personnes autochtones en matière de santé physique, de santé mentale, de justice, d’espérance de vie, de parentalité, de logement ou de revenu.</a:t>
            </a:r>
          </a:p>
        </p:txBody>
      </p:sp>
      <p:sp>
        <p:nvSpPr>
          <p:cNvPr id="227" name="Rectangle 31"/>
          <p:cNvSpPr/>
          <p:nvPr/>
        </p:nvSpPr>
        <p:spPr>
          <a:xfrm>
            <a:off x="374205" y="1445750"/>
            <a:ext cx="4766475" cy="355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 name="Picture 2" descr="Picture 2"/>
          <p:cNvPicPr>
            <a:picLocks noChangeAspect="1"/>
          </p:cNvPicPr>
          <p:nvPr/>
        </p:nvPicPr>
        <p:blipFill>
          <a:blip r:embed="rId3"/>
          <a:stretch>
            <a:fillRect/>
          </a:stretch>
        </p:blipFill>
        <p:spPr>
          <a:xfrm>
            <a:off x="4885428" y="1268243"/>
            <a:ext cx="7334564" cy="5592615"/>
          </a:xfrm>
          <a:prstGeom prst="rect">
            <a:avLst/>
          </a:prstGeom>
          <a:ln w="12700">
            <a:miter lim="400000"/>
          </a:ln>
        </p:spPr>
      </p:pic>
      <p:sp>
        <p:nvSpPr>
          <p:cNvPr id="52" name="La catégorisation des êtres humains en races remonterait au 13e siècle en Angleterre (Geraldine Heng).…"/>
          <p:cNvSpPr txBox="1"/>
          <p:nvPr/>
        </p:nvSpPr>
        <p:spPr>
          <a:xfrm>
            <a:off x="239790" y="1746031"/>
            <a:ext cx="4427324" cy="508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97763" indent="-397763" defTabSz="795527">
              <a:lnSpc>
                <a:spcPct val="120000"/>
              </a:lnSpc>
              <a:spcBef>
                <a:spcPts val="1300"/>
              </a:spcBef>
              <a:buClr>
                <a:srgbClr val="FFCD00"/>
              </a:buClr>
              <a:buSzPct val="150000"/>
              <a:buFont typeface="Arial"/>
              <a:buChar char="•"/>
              <a:defRPr sz="2262">
                <a:solidFill>
                  <a:srgbClr val="FFFFFF"/>
                </a:solidFill>
                <a:latin typeface="Roboto Light"/>
                <a:ea typeface="Roboto Light"/>
                <a:cs typeface="Roboto Light"/>
                <a:sym typeface="Roboto Light"/>
              </a:defRPr>
            </a:pPr>
            <a:r>
              <a:t>La catégorisation des êtres humains en races remonterait au 13e siècle en Angleterre (Geraldine Heng). </a:t>
            </a:r>
          </a:p>
          <a:p>
            <a:pPr marL="397763" indent="-397763" defTabSz="795527">
              <a:lnSpc>
                <a:spcPct val="120000"/>
              </a:lnSpc>
              <a:spcBef>
                <a:spcPts val="1300"/>
              </a:spcBef>
              <a:buClr>
                <a:srgbClr val="FFCD00"/>
              </a:buClr>
              <a:buSzPct val="150000"/>
              <a:buFont typeface="Arial"/>
              <a:buChar char="•"/>
              <a:defRPr sz="2262">
                <a:solidFill>
                  <a:srgbClr val="FFFFFF"/>
                </a:solidFill>
                <a:latin typeface="Roboto Light"/>
                <a:ea typeface="Roboto Light"/>
                <a:cs typeface="Roboto Light"/>
                <a:sym typeface="Roboto Light"/>
              </a:defRPr>
            </a:pPr>
            <a:r>
              <a:t>On parle de protoracialisme religieux, car celui-ci est basé sur la confession religieuse </a:t>
            </a:r>
            <a:br/>
            <a:r>
              <a:t>des gens. Les personnes juives et maures étaient considérées comme appartenant à des races sociales inférieures.</a:t>
            </a:r>
          </a:p>
        </p:txBody>
      </p:sp>
      <p:sp>
        <p:nvSpPr>
          <p:cNvPr id="53" name="Le protoracialisme"/>
          <p:cNvSpPr txBox="1"/>
          <p:nvPr/>
        </p:nvSpPr>
        <p:spPr>
          <a:xfrm>
            <a:off x="264288" y="110558"/>
            <a:ext cx="6983848"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6000" spc="-42">
                <a:solidFill>
                  <a:srgbClr val="FFFFFF"/>
                </a:solidFill>
                <a:latin typeface="Volkhov Regular"/>
                <a:ea typeface="Volkhov Regular"/>
                <a:cs typeface="Volkhov Regular"/>
                <a:sym typeface="Volkhov Regular"/>
              </a:defRPr>
            </a:lvl1pPr>
          </a:lstStyle>
          <a:p>
            <a:r>
              <a:t>Le protoracialisme</a:t>
            </a:r>
          </a:p>
        </p:txBody>
      </p:sp>
      <p:sp>
        <p:nvSpPr>
          <p:cNvPr id="54" name="Rectangle 31"/>
          <p:cNvSpPr/>
          <p:nvPr/>
        </p:nvSpPr>
        <p:spPr>
          <a:xfrm>
            <a:off x="-7561" y="1282883"/>
            <a:ext cx="12216529" cy="102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1" name="Picture 2" descr="Picture 2"/>
          <p:cNvPicPr>
            <a:picLocks noChangeAspect="1"/>
          </p:cNvPicPr>
          <p:nvPr/>
        </p:nvPicPr>
        <p:blipFill>
          <a:blip r:embed="rId3">
            <a:alphaModFix amt="49558"/>
          </a:blip>
          <a:srcRect l="1704" t="27376" r="4760" b="549"/>
          <a:stretch>
            <a:fillRect/>
          </a:stretch>
        </p:blipFill>
        <p:spPr>
          <a:xfrm>
            <a:off x="0" y="0"/>
            <a:ext cx="12191980" cy="6857990"/>
          </a:xfrm>
          <a:prstGeom prst="rect">
            <a:avLst/>
          </a:prstGeom>
          <a:ln w="12700">
            <a:miter lim="400000"/>
          </a:ln>
          <a:effectLst>
            <a:outerShdw blurRad="228600" rotWithShape="0">
              <a:srgbClr val="FFFFFF"/>
            </a:outerShdw>
          </a:effectLst>
        </p:spPr>
      </p:pic>
      <p:sp>
        <p:nvSpPr>
          <p:cNvPr id="232" name="Titre 1"/>
          <p:cNvSpPr txBox="1">
            <a:spLocks noGrp="1"/>
          </p:cNvSpPr>
          <p:nvPr>
            <p:ph type="title" idx="4294967295"/>
          </p:nvPr>
        </p:nvSpPr>
        <p:spPr>
          <a:xfrm>
            <a:off x="456849" y="166257"/>
            <a:ext cx="8859018" cy="1998303"/>
          </a:xfrm>
          <a:prstGeom prst="rect">
            <a:avLst/>
          </a:prstGeom>
        </p:spPr>
        <p:txBody>
          <a:bodyPr anchor="t"/>
          <a:lstStyle>
            <a:lvl1pPr>
              <a:defRPr sz="4800">
                <a:solidFill>
                  <a:srgbClr val="000000"/>
                </a:solidFill>
                <a:latin typeface="Volkhov Regular"/>
                <a:ea typeface="Volkhov Regular"/>
                <a:cs typeface="Volkhov Regular"/>
                <a:sym typeface="Volkhov Regular"/>
              </a:defRPr>
            </a:lvl1pPr>
          </a:lstStyle>
          <a:p>
            <a:r>
              <a:t>Santé des personnes racisées et autochtones </a:t>
            </a:r>
          </a:p>
        </p:txBody>
      </p:sp>
      <p:sp>
        <p:nvSpPr>
          <p:cNvPr id="233" name="Espace réservé du texte 2"/>
          <p:cNvSpPr txBox="1">
            <a:spLocks noGrp="1"/>
          </p:cNvSpPr>
          <p:nvPr>
            <p:ph type="body" idx="4294967295"/>
          </p:nvPr>
        </p:nvSpPr>
        <p:spPr>
          <a:xfrm>
            <a:off x="405447" y="3323152"/>
            <a:ext cx="11787506" cy="4340654"/>
          </a:xfrm>
          <a:prstGeom prst="rect">
            <a:avLst/>
          </a:prstGeom>
          <a:effectLst>
            <a:outerShdw blurRad="190500" dist="25400" dir="8946602" rotWithShape="0">
              <a:srgbClr val="FFFFFF"/>
            </a:outerShdw>
          </a:effectLst>
        </p:spPr>
        <p:txBody>
          <a:bodyPr/>
          <a:lstStyle/>
          <a:p>
            <a:pPr marL="317500" indent="-317500">
              <a:lnSpc>
                <a:spcPct val="110000"/>
              </a:lnSpc>
              <a:spcBef>
                <a:spcPts val="600"/>
              </a:spcBef>
              <a:buClr>
                <a:srgbClr val="FFCD00"/>
              </a:buClr>
              <a:buSzPct val="175000"/>
              <a:buFont typeface="Arial"/>
              <a:buChar char="•"/>
              <a:defRPr sz="2200">
                <a:latin typeface="+mj-lt"/>
                <a:ea typeface="+mj-ea"/>
                <a:cs typeface="+mj-cs"/>
                <a:sym typeface="Roboto"/>
              </a:defRPr>
            </a:pPr>
            <a:r>
              <a:t>Plusieurs recherches en épigénétique ont démontré la transmission transgénérationnelle des traumatismes psychologiques, notamment ceux qui sont liés à l’esclavage des personnes noires et autochtones.</a:t>
            </a:r>
          </a:p>
          <a:p>
            <a:pPr marL="317500" indent="-317500">
              <a:lnSpc>
                <a:spcPct val="110000"/>
              </a:lnSpc>
              <a:spcBef>
                <a:spcPts val="600"/>
              </a:spcBef>
              <a:buClr>
                <a:srgbClr val="FFCD00"/>
              </a:buClr>
              <a:buSzPct val="175000"/>
              <a:buFont typeface="Arial"/>
              <a:buChar char="•"/>
              <a:defRPr sz="2200">
                <a:latin typeface="+mj-lt"/>
                <a:ea typeface="+mj-ea"/>
                <a:cs typeface="+mj-cs"/>
                <a:sym typeface="Roboto"/>
              </a:defRPr>
            </a:pPr>
            <a:r>
              <a:t>Pendant plus d’un siècle, le gouvernement canadien a soutenu des programmes de pensionnats qui ont arraché les enfants autochtones à leur famille et à leur communauté, créant ainsi une rupture totale avec leur langue et leur culture, participant à ce qu’on qualifie maintenant de génocide culturel. </a:t>
            </a:r>
          </a:p>
          <a:p>
            <a:pPr marL="317500" indent="-317500">
              <a:lnSpc>
                <a:spcPct val="110000"/>
              </a:lnSpc>
              <a:spcBef>
                <a:spcPts val="600"/>
              </a:spcBef>
              <a:buClr>
                <a:srgbClr val="FFCD00"/>
              </a:buClr>
              <a:buSzPct val="175000"/>
              <a:buFont typeface="Arial"/>
              <a:buChar char="•"/>
              <a:defRPr sz="2200">
                <a:latin typeface="+mj-lt"/>
                <a:ea typeface="+mj-ea"/>
                <a:cs typeface="+mj-cs"/>
                <a:sym typeface="Roboto"/>
              </a:defRPr>
            </a:pPr>
            <a:r>
              <a:t>De plus, de nombreux enfants ont subi des sévices physiques et psychologiques ainsi que des abus sexuels de la part de leurs tuteur.rice.s.</a:t>
            </a:r>
          </a:p>
        </p:txBody>
      </p:sp>
      <p:sp>
        <p:nvSpPr>
          <p:cNvPr id="234" name="Rectangle 14"/>
          <p:cNvSpPr/>
          <p:nvPr/>
        </p:nvSpPr>
        <p:spPr>
          <a:xfrm>
            <a:off x="576386" y="1526506"/>
            <a:ext cx="4152351" cy="358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8" name="Picture 2" descr="Picture 2"/>
          <p:cNvPicPr>
            <a:picLocks noChangeAspect="1"/>
          </p:cNvPicPr>
          <p:nvPr/>
        </p:nvPicPr>
        <p:blipFill>
          <a:blip r:embed="rId3">
            <a:alphaModFix amt="65264"/>
          </a:blip>
          <a:srcRect t="14882" r="15332" b="15335"/>
          <a:stretch>
            <a:fillRect/>
          </a:stretch>
        </p:blipFill>
        <p:spPr>
          <a:xfrm>
            <a:off x="-1" y="12700"/>
            <a:ext cx="12191982" cy="6858000"/>
          </a:xfrm>
          <a:prstGeom prst="rect">
            <a:avLst/>
          </a:prstGeom>
          <a:ln w="12700">
            <a:miter lim="400000"/>
          </a:ln>
        </p:spPr>
      </p:pic>
      <p:sp>
        <p:nvSpPr>
          <p:cNvPr id="239" name="Rectangle 31"/>
          <p:cNvSpPr/>
          <p:nvPr/>
        </p:nvSpPr>
        <p:spPr>
          <a:xfrm>
            <a:off x="-7561" y="1663883"/>
            <a:ext cx="12216529" cy="102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40" name="En 2015, une étude de l’Université McGill a démontré que  le premier facteur déterminant quant au niveau de présence policière dans une ville n’est pas le taux de criminalité qui y sévit, mais le nombre de personnes racisées et autochtones qui y vivent.…"/>
          <p:cNvSpPr txBox="1"/>
          <p:nvPr/>
        </p:nvSpPr>
        <p:spPr>
          <a:xfrm>
            <a:off x="408828" y="2492420"/>
            <a:ext cx="11585217" cy="4045560"/>
          </a:xfrm>
          <a:prstGeom prst="rect">
            <a:avLst/>
          </a:prstGeom>
          <a:ln w="12700">
            <a:miter lim="400000"/>
          </a:ln>
          <a:effectLst>
            <a:outerShdw blurRad="520700" dist="48018"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342900" indent="-342900">
              <a:lnSpc>
                <a:spcPct val="110000"/>
              </a:lnSpc>
              <a:spcBef>
                <a:spcPts val="1000"/>
              </a:spcBef>
              <a:buClr>
                <a:srgbClr val="FFCD00"/>
              </a:buClr>
              <a:buSzPct val="150000"/>
              <a:buFont typeface="Arial"/>
              <a:buChar char="•"/>
              <a:defRPr sz="2900" spc="29">
                <a:solidFill>
                  <a:srgbClr val="FFFFFF"/>
                </a:solidFill>
                <a:latin typeface="+mj-lt"/>
                <a:ea typeface="+mj-ea"/>
                <a:cs typeface="+mj-cs"/>
                <a:sym typeface="Roboto"/>
              </a:defRPr>
            </a:pPr>
            <a:r>
              <a:t>En 2015, une étude de l’Université McGill a démontré que </a:t>
            </a:r>
            <a:br/>
            <a:r>
              <a:t>le premier facteur déterminant quant au niveau de présence policière dans une ville n’est pas le taux de criminalité qui y sévit, mais le nombre de personnes racisées et autochtones qui y vivent. </a:t>
            </a:r>
          </a:p>
          <a:p>
            <a:pPr marL="342900" indent="-342900">
              <a:lnSpc>
                <a:spcPct val="110000"/>
              </a:lnSpc>
              <a:spcBef>
                <a:spcPts val="1000"/>
              </a:spcBef>
              <a:buClr>
                <a:srgbClr val="FFCD00"/>
              </a:buClr>
              <a:buSzPct val="150000"/>
              <a:buFont typeface="Arial"/>
              <a:buChar char="•"/>
              <a:defRPr sz="2900" spc="29">
                <a:solidFill>
                  <a:srgbClr val="FFFFFF"/>
                </a:solidFill>
                <a:latin typeface="+mj-lt"/>
                <a:ea typeface="+mj-ea"/>
                <a:cs typeface="+mj-cs"/>
                <a:sym typeface="Roboto"/>
              </a:defRPr>
            </a:pPr>
            <a:r>
              <a:t>Cette même année, la population carcérale autochtone avait augmenté de 46,4 % et celle des personnes noires, de 90 %, </a:t>
            </a:r>
            <a:br/>
            <a:r>
              <a:t>alors que celle des personnes blanches avait diminué, malgré </a:t>
            </a:r>
            <a:br/>
            <a:r>
              <a:t>un taux de criminalité similaire. </a:t>
            </a:r>
          </a:p>
        </p:txBody>
      </p:sp>
      <p:sp>
        <p:nvSpPr>
          <p:cNvPr id="241" name="Les conséquences du racisme :  profilage et violence policière"/>
          <p:cNvSpPr txBox="1"/>
          <p:nvPr/>
        </p:nvSpPr>
        <p:spPr>
          <a:xfrm>
            <a:off x="721488" y="219243"/>
            <a:ext cx="11470057" cy="1370431"/>
          </a:xfrm>
          <a:prstGeom prst="rect">
            <a:avLst/>
          </a:prstGeom>
          <a:ln w="12700">
            <a:miter lim="400000"/>
          </a:ln>
          <a:effectLst>
            <a:outerShdw blurRad="520700" dist="48018"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85800">
              <a:lnSpc>
                <a:spcPct val="90000"/>
              </a:lnSpc>
              <a:defRPr sz="4425" spc="13">
                <a:solidFill>
                  <a:srgbClr val="FFFFFF"/>
                </a:solidFill>
                <a:latin typeface="Volkhov Regular"/>
                <a:ea typeface="Volkhov Regular"/>
                <a:cs typeface="Volkhov Regular"/>
                <a:sym typeface="Volkhov Regular"/>
              </a:defRPr>
            </a:pPr>
            <a:r>
              <a:rPr dirty="0"/>
              <a:t>Les </a:t>
            </a:r>
            <a:r>
              <a:rPr dirty="0" err="1"/>
              <a:t>conséquences</a:t>
            </a:r>
            <a:r>
              <a:rPr dirty="0"/>
              <a:t> du </a:t>
            </a:r>
            <a:r>
              <a:rPr dirty="0" err="1"/>
              <a:t>racisme</a:t>
            </a:r>
            <a:r>
              <a:rPr dirty="0"/>
              <a:t> : </a:t>
            </a:r>
            <a:br>
              <a:rPr dirty="0"/>
            </a:br>
            <a:r>
              <a:rPr dirty="0" err="1"/>
              <a:t>profilage</a:t>
            </a:r>
            <a:r>
              <a:rPr dirty="0"/>
              <a:t> et violence </a:t>
            </a:r>
            <a:r>
              <a:rPr dirty="0" err="1"/>
              <a:t>policière</a:t>
            </a: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 descr="Picture 2"/>
          <p:cNvPicPr>
            <a:picLocks noChangeAspect="1"/>
          </p:cNvPicPr>
          <p:nvPr/>
        </p:nvPicPr>
        <p:blipFill>
          <a:blip r:embed="rId3">
            <a:alphaModFix amt="25110"/>
          </a:blip>
          <a:srcRect r="8934"/>
          <a:stretch>
            <a:fillRect/>
          </a:stretch>
        </p:blipFill>
        <p:spPr>
          <a:xfrm>
            <a:off x="-35256" y="1034303"/>
            <a:ext cx="12262513" cy="5857564"/>
          </a:xfrm>
          <a:prstGeom prst="rect">
            <a:avLst/>
          </a:prstGeom>
          <a:ln w="12700">
            <a:miter lim="400000"/>
          </a:ln>
        </p:spPr>
      </p:pic>
      <p:sp>
        <p:nvSpPr>
          <p:cNvPr id="246" name="Titre 1"/>
          <p:cNvSpPr txBox="1">
            <a:spLocks noGrp="1"/>
          </p:cNvSpPr>
          <p:nvPr>
            <p:ph type="title" idx="4294967295"/>
          </p:nvPr>
        </p:nvSpPr>
        <p:spPr>
          <a:xfrm>
            <a:off x="243363" y="338103"/>
            <a:ext cx="11705274" cy="827589"/>
          </a:xfrm>
          <a:prstGeom prst="rect">
            <a:avLst/>
          </a:prstGeom>
        </p:spPr>
        <p:txBody>
          <a:bodyPr anchor="t"/>
          <a:lstStyle>
            <a:lvl1pPr defTabSz="822959">
              <a:defRPr sz="3959">
                <a:solidFill>
                  <a:srgbClr val="000000"/>
                </a:solidFill>
                <a:latin typeface="Volkhov Regular"/>
                <a:ea typeface="Volkhov Regular"/>
                <a:cs typeface="Volkhov Regular"/>
                <a:sym typeface="Volkhov Regular"/>
              </a:defRPr>
            </a:lvl1pPr>
          </a:lstStyle>
          <a:p>
            <a:r>
              <a:t>Impacts sur les familles racisées et autochtones</a:t>
            </a:r>
          </a:p>
        </p:txBody>
      </p:sp>
      <p:sp>
        <p:nvSpPr>
          <p:cNvPr id="247" name="Espace réservé du texte 2"/>
          <p:cNvSpPr txBox="1">
            <a:spLocks noGrp="1"/>
          </p:cNvSpPr>
          <p:nvPr>
            <p:ph type="body" sz="half" idx="4294967295"/>
          </p:nvPr>
        </p:nvSpPr>
        <p:spPr>
          <a:xfrm>
            <a:off x="295746" y="1550708"/>
            <a:ext cx="10776095" cy="2909917"/>
          </a:xfrm>
          <a:prstGeom prst="rect">
            <a:avLst/>
          </a:prstGeom>
        </p:spPr>
        <p:txBody>
          <a:bodyPr>
            <a:normAutofit lnSpcReduction="10000"/>
          </a:bodyPr>
          <a:lstStyle/>
          <a:p>
            <a:pPr marL="317500" indent="-317500">
              <a:spcBef>
                <a:spcPts val="1000"/>
              </a:spcBef>
              <a:buClr>
                <a:srgbClr val="FFCD00"/>
              </a:buClr>
              <a:buSzPct val="175000"/>
              <a:buFont typeface="Arial"/>
              <a:buChar char="•"/>
              <a:defRPr sz="2500">
                <a:latin typeface="+mj-lt"/>
                <a:ea typeface="+mj-ea"/>
                <a:cs typeface="+mj-cs"/>
                <a:sym typeface="Roboto"/>
              </a:defRPr>
            </a:pPr>
            <a:r>
              <a:t>Les enfants des familles noires sont aussi plus ciblés par</a:t>
            </a:r>
            <a:br/>
            <a:r>
              <a:t>les placements de la Direction de la protection de la jeunesse (DPJ).</a:t>
            </a:r>
          </a:p>
          <a:p>
            <a:pPr marL="317500" indent="-317500">
              <a:spcBef>
                <a:spcPts val="1000"/>
              </a:spcBef>
              <a:buClr>
                <a:srgbClr val="FFCD00"/>
              </a:buClr>
              <a:buSzPct val="175000"/>
              <a:buFont typeface="Arial"/>
              <a:buChar char="•"/>
              <a:defRPr sz="2500">
                <a:latin typeface="+mj-lt"/>
                <a:ea typeface="+mj-ea"/>
                <a:cs typeface="+mj-cs"/>
                <a:sym typeface="Roboto"/>
              </a:defRPr>
            </a:pPr>
            <a:r>
              <a:t> Les impacts psychologiques varient de sentiments accrus de colère, d’anxiété, de faible estime de soi et de dépression jusqu’au trouble </a:t>
            </a:r>
            <a:br/>
            <a:r>
              <a:t>de stress post-traumatique, des taux élevés de suicide et des problèmes de consommation et de dépendances.</a:t>
            </a:r>
          </a:p>
        </p:txBody>
      </p:sp>
      <p:sp>
        <p:nvSpPr>
          <p:cNvPr id="248" name="Rectangle 14"/>
          <p:cNvSpPr/>
          <p:nvPr/>
        </p:nvSpPr>
        <p:spPr>
          <a:xfrm>
            <a:off x="0" y="1034303"/>
            <a:ext cx="12192000" cy="4636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6" descr="Picture 6"/>
          <p:cNvPicPr>
            <a:picLocks noChangeAspect="1"/>
          </p:cNvPicPr>
          <p:nvPr/>
        </p:nvPicPr>
        <p:blipFill>
          <a:blip r:embed="rId3"/>
          <a:srcRect l="30149" t="2631" r="23238" b="1"/>
          <a:stretch>
            <a:fillRect/>
          </a:stretch>
        </p:blipFill>
        <p:spPr>
          <a:xfrm>
            <a:off x="7306323" y="-794"/>
            <a:ext cx="4919651" cy="6859455"/>
          </a:xfrm>
          <a:prstGeom prst="rect">
            <a:avLst/>
          </a:prstGeom>
          <a:ln w="12700">
            <a:miter lim="400000"/>
          </a:ln>
        </p:spPr>
      </p:pic>
      <p:sp>
        <p:nvSpPr>
          <p:cNvPr id="253" name="Titre 1"/>
          <p:cNvSpPr txBox="1">
            <a:spLocks noGrp="1"/>
          </p:cNvSpPr>
          <p:nvPr>
            <p:ph type="title" idx="4294967295"/>
          </p:nvPr>
        </p:nvSpPr>
        <p:spPr>
          <a:xfrm>
            <a:off x="455949" y="357652"/>
            <a:ext cx="7201139" cy="1309791"/>
          </a:xfrm>
          <a:prstGeom prst="rect">
            <a:avLst/>
          </a:prstGeom>
        </p:spPr>
        <p:txBody>
          <a:bodyPr anchor="t"/>
          <a:lstStyle/>
          <a:p>
            <a:pPr defTabSz="740663">
              <a:defRPr sz="3888">
                <a:solidFill>
                  <a:srgbClr val="000000"/>
                </a:solidFill>
                <a:latin typeface="Volkhov Regular"/>
                <a:ea typeface="Volkhov Regular"/>
                <a:cs typeface="Volkhov Regular"/>
                <a:sym typeface="Volkhov Regular"/>
              </a:defRPr>
            </a:pPr>
            <a:r>
              <a:rPr b="1" dirty="0">
                <a:latin typeface="Volkhov" panose="02000503000000020004" pitchFamily="2" charset="0"/>
              </a:rPr>
              <a:t>Métiers sous-</a:t>
            </a:r>
            <a:r>
              <a:rPr b="1" dirty="0" err="1">
                <a:latin typeface="Volkhov" panose="02000503000000020004" pitchFamily="2" charset="0"/>
              </a:rPr>
              <a:t>payés</a:t>
            </a:r>
            <a:r>
              <a:rPr b="1" dirty="0">
                <a:latin typeface="Volkhov" panose="02000503000000020004" pitchFamily="2" charset="0"/>
              </a:rPr>
              <a:t> </a:t>
            </a:r>
            <a:br>
              <a:rPr b="1" dirty="0">
                <a:latin typeface="Volkhov" panose="02000503000000020004" pitchFamily="2" charset="0"/>
              </a:rPr>
            </a:br>
            <a:r>
              <a:rPr b="1" dirty="0">
                <a:latin typeface="Volkhov" panose="02000503000000020004" pitchFamily="2" charset="0"/>
              </a:rPr>
              <a:t>et </a:t>
            </a:r>
            <a:r>
              <a:rPr b="1" dirty="0" err="1">
                <a:latin typeface="Volkhov" panose="02000503000000020004" pitchFamily="2" charset="0"/>
              </a:rPr>
              <a:t>précarité</a:t>
            </a:r>
            <a:r>
              <a:rPr b="1" dirty="0">
                <a:latin typeface="Volkhov" panose="02000503000000020004" pitchFamily="2" charset="0"/>
              </a:rPr>
              <a:t> </a:t>
            </a:r>
            <a:r>
              <a:rPr b="1" dirty="0" err="1">
                <a:latin typeface="Volkhov" panose="02000503000000020004" pitchFamily="2" charset="0"/>
              </a:rPr>
              <a:t>économique</a:t>
            </a:r>
            <a:r>
              <a:rPr b="1" dirty="0">
                <a:latin typeface="Volkhov" panose="02000503000000020004" pitchFamily="2" charset="0"/>
              </a:rPr>
              <a:t>  </a:t>
            </a:r>
          </a:p>
        </p:txBody>
      </p:sp>
      <p:sp>
        <p:nvSpPr>
          <p:cNvPr id="254" name="Espace réservé du texte 2"/>
          <p:cNvSpPr txBox="1">
            <a:spLocks noGrp="1"/>
          </p:cNvSpPr>
          <p:nvPr>
            <p:ph type="body" sz="half" idx="4294967295"/>
          </p:nvPr>
        </p:nvSpPr>
        <p:spPr>
          <a:xfrm>
            <a:off x="227417" y="1865991"/>
            <a:ext cx="6818393" cy="4897072"/>
          </a:xfrm>
          <a:prstGeom prst="rect">
            <a:avLst/>
          </a:prstGeom>
        </p:spPr>
        <p:txBody>
          <a:bodyPr>
            <a:normAutofit lnSpcReduction="10000"/>
          </a:bodyPr>
          <a:lstStyle/>
          <a:p>
            <a:pPr marL="307975" indent="-307975" defTabSz="886968">
              <a:lnSpc>
                <a:spcPct val="110000"/>
              </a:lnSpc>
              <a:buClr>
                <a:srgbClr val="FFCD00"/>
              </a:buClr>
              <a:buSzPct val="175000"/>
              <a:buFont typeface="Arial"/>
              <a:buChar char="•"/>
              <a:defRPr sz="2425">
                <a:latin typeface="Roboto Light"/>
                <a:ea typeface="Roboto Light"/>
                <a:cs typeface="Roboto Light"/>
                <a:sym typeface="Roboto Light"/>
              </a:defRPr>
            </a:pPr>
            <a:r>
              <a:t>Les inégalités historiques se manifestent aussi dans une répartition raciale à laquelle s’ajoute aussi une répartition genrée des métiers et des revenus. Les personnes noires occupent encore aujourd’hui des métiers sous-payés et précaires et se retrouvent surreprésentées dans les métiers du care (du soin).</a:t>
            </a:r>
          </a:p>
          <a:p>
            <a:pPr marL="307975" indent="-307975" defTabSz="886968">
              <a:lnSpc>
                <a:spcPct val="110000"/>
              </a:lnSpc>
              <a:buClr>
                <a:srgbClr val="FFCD00"/>
              </a:buClr>
              <a:buSzPct val="175000"/>
              <a:buFont typeface="Arial"/>
              <a:buChar char="•"/>
              <a:defRPr sz="2425">
                <a:latin typeface="Roboto Light"/>
                <a:ea typeface="Roboto Light"/>
                <a:cs typeface="Roboto Light"/>
                <a:sym typeface="Roboto Light"/>
              </a:defRPr>
            </a:pPr>
            <a:r>
              <a:t>Lors de la pandémie de COVID-19, la surreprésentation des personnes noires dans les rangs des travailleur.euse.s de première ligne a encore prouvé que ces rapports de pouvoir subsistent.</a:t>
            </a:r>
          </a:p>
        </p:txBody>
      </p:sp>
      <p:sp>
        <p:nvSpPr>
          <p:cNvPr id="255" name="Rectangle 14"/>
          <p:cNvSpPr/>
          <p:nvPr/>
        </p:nvSpPr>
        <p:spPr>
          <a:xfrm>
            <a:off x="523569" y="1559056"/>
            <a:ext cx="5857060" cy="45719"/>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 descr="Picture 2"/>
          <p:cNvPicPr>
            <a:picLocks noChangeAspect="1"/>
          </p:cNvPicPr>
          <p:nvPr/>
        </p:nvPicPr>
        <p:blipFill>
          <a:blip r:embed="rId3"/>
          <a:srcRect l="5410" r="5410"/>
          <a:stretch>
            <a:fillRect/>
          </a:stretch>
        </p:blipFill>
        <p:spPr>
          <a:xfrm>
            <a:off x="5959708" y="1667429"/>
            <a:ext cx="6227050" cy="5236926"/>
          </a:xfrm>
          <a:prstGeom prst="rect">
            <a:avLst/>
          </a:prstGeom>
          <a:ln w="12700">
            <a:miter lim="400000"/>
          </a:ln>
        </p:spPr>
      </p:pic>
      <p:sp>
        <p:nvSpPr>
          <p:cNvPr id="260" name="La résistance des personnes noires  et autochtones de nos jours"/>
          <p:cNvSpPr txBox="1"/>
          <p:nvPr/>
        </p:nvSpPr>
        <p:spPr>
          <a:xfrm>
            <a:off x="416688" y="215153"/>
            <a:ext cx="11470057" cy="1366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85800">
              <a:lnSpc>
                <a:spcPct val="90000"/>
              </a:lnSpc>
              <a:defRPr sz="4425" spc="13">
                <a:solidFill>
                  <a:srgbClr val="FFFFFF"/>
                </a:solidFill>
                <a:latin typeface="Volkhov Regular"/>
                <a:ea typeface="Volkhov Regular"/>
                <a:cs typeface="Volkhov Regular"/>
                <a:sym typeface="Volkhov Regular"/>
              </a:defRPr>
            </a:pPr>
            <a:r>
              <a:rPr dirty="0"/>
              <a:t>La résistance des </a:t>
            </a:r>
            <a:r>
              <a:rPr dirty="0" err="1"/>
              <a:t>personnes</a:t>
            </a:r>
            <a:r>
              <a:rPr dirty="0"/>
              <a:t> </a:t>
            </a:r>
            <a:r>
              <a:rPr dirty="0" err="1"/>
              <a:t>noires</a:t>
            </a:r>
            <a:r>
              <a:rPr dirty="0"/>
              <a:t> </a:t>
            </a:r>
            <a:br>
              <a:rPr dirty="0"/>
            </a:br>
            <a:r>
              <a:rPr dirty="0"/>
              <a:t>et </a:t>
            </a:r>
            <a:r>
              <a:rPr dirty="0" err="1"/>
              <a:t>autochtones</a:t>
            </a:r>
            <a:r>
              <a:rPr dirty="0"/>
              <a:t> de </a:t>
            </a:r>
            <a:r>
              <a:rPr dirty="0" err="1"/>
              <a:t>nos</a:t>
            </a:r>
            <a:r>
              <a:rPr dirty="0"/>
              <a:t> </a:t>
            </a:r>
            <a:r>
              <a:rPr dirty="0" err="1"/>
              <a:t>jours</a:t>
            </a:r>
            <a:endParaRPr dirty="0"/>
          </a:p>
        </p:txBody>
      </p:sp>
      <p:sp>
        <p:nvSpPr>
          <p:cNvPr id="261" name="Rectangle 31"/>
          <p:cNvSpPr/>
          <p:nvPr/>
        </p:nvSpPr>
        <p:spPr>
          <a:xfrm flipV="1">
            <a:off x="12611" y="1596002"/>
            <a:ext cx="12174147" cy="71426"/>
          </a:xfrm>
          <a:prstGeom prst="rect">
            <a:avLst/>
          </a:prstGeom>
          <a:solidFill>
            <a:srgbClr val="FFCD00"/>
          </a:solidFill>
          <a:ln w="57150">
            <a:no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62" name="Des collectifs tels que Montréal-Nord Républik, Montréal Noir et Hoodstock, qui sont nés après la mort de Fredy Villanueva, sont devenus des espaces d’organisation par et pour les communautés les plus marginalisées de Montréal.…"/>
          <p:cNvSpPr txBox="1"/>
          <p:nvPr/>
        </p:nvSpPr>
        <p:spPr>
          <a:xfrm>
            <a:off x="154828" y="1848954"/>
            <a:ext cx="5659278" cy="4873717"/>
          </a:xfrm>
          <a:prstGeom prst="rect">
            <a:avLst/>
          </a:prstGeom>
          <a:ln w="12700">
            <a:miter lim="400000"/>
          </a:ln>
          <a:effectLst>
            <a:outerShdw blurRad="2286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57175" indent="-257175" defTabSz="685800">
              <a:lnSpc>
                <a:spcPct val="120000"/>
              </a:lnSpc>
              <a:spcBef>
                <a:spcPts val="700"/>
              </a:spcBef>
              <a:buClr>
                <a:srgbClr val="FFCD00"/>
              </a:buClr>
              <a:buSzPct val="150000"/>
              <a:buFont typeface="Arial"/>
              <a:buChar char="•"/>
              <a:defRPr sz="2175" spc="21">
                <a:solidFill>
                  <a:srgbClr val="FFFFFF"/>
                </a:solidFill>
                <a:latin typeface="Roboto Light"/>
                <a:ea typeface="Roboto Light"/>
                <a:cs typeface="Roboto Light"/>
                <a:sym typeface="Roboto Light"/>
              </a:defRPr>
            </a:pPr>
            <a:r>
              <a:t>Des collectifs tels que Montréal-Nord Républik, Montréal Noir et Hoodstock, qui sont nés après la mort de Fredy Villanueva, sont devenus des espaces d’organisation par et pour les communautés les plus marginalisées de Montréal.</a:t>
            </a:r>
          </a:p>
          <a:p>
            <a:pPr marL="257175" indent="-257175" defTabSz="685800">
              <a:lnSpc>
                <a:spcPct val="120000"/>
              </a:lnSpc>
              <a:spcBef>
                <a:spcPts val="700"/>
              </a:spcBef>
              <a:buClr>
                <a:srgbClr val="FFCD00"/>
              </a:buClr>
              <a:buSzPct val="150000"/>
              <a:buFont typeface="Arial"/>
              <a:buChar char="•"/>
              <a:defRPr sz="2175" spc="21">
                <a:solidFill>
                  <a:srgbClr val="FFFFFF"/>
                </a:solidFill>
                <a:latin typeface="Roboto Light"/>
                <a:ea typeface="Roboto Light"/>
                <a:cs typeface="Roboto Light"/>
                <a:sym typeface="Roboto Light"/>
              </a:defRPr>
            </a:pPr>
            <a:r>
              <a:t>La Librairie Racines met de l’avant les </a:t>
            </a:r>
            <a:br/>
            <a:r>
              <a:t>voix d’auteur.rice.s noir.e.s et racisé.e.s, </a:t>
            </a:r>
          </a:p>
          <a:p>
            <a:pPr marL="257175" indent="-257175" defTabSz="685800">
              <a:lnSpc>
                <a:spcPct val="120000"/>
              </a:lnSpc>
              <a:spcBef>
                <a:spcPts val="700"/>
              </a:spcBef>
              <a:buClr>
                <a:srgbClr val="FFCD00"/>
              </a:buClr>
              <a:buSzPct val="150000"/>
              <a:buFont typeface="Arial"/>
              <a:buChar char="•"/>
              <a:defRPr sz="2175" spc="21">
                <a:solidFill>
                  <a:srgbClr val="FFFFFF"/>
                </a:solidFill>
                <a:latin typeface="Roboto Light"/>
                <a:ea typeface="Roboto Light"/>
                <a:cs typeface="Roboto Light"/>
                <a:sym typeface="Roboto Light"/>
              </a:defRPr>
            </a:pPr>
            <a:r>
              <a:t>La Fondation Paroles de femmes crée </a:t>
            </a:r>
            <a:br/>
            <a:r>
              <a:t>des espaces de parole et d’autonomisation pour des femmes vivant à la croisée </a:t>
            </a:r>
            <a:br/>
            <a:r>
              <a:t>du racisme, du sexisme, de l’islamophobie.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 name="Picture 2" descr="Picture 2"/>
          <p:cNvPicPr>
            <a:picLocks noChangeAspect="1"/>
          </p:cNvPicPr>
          <p:nvPr/>
        </p:nvPicPr>
        <p:blipFill rotWithShape="1">
          <a:blip r:embed="rId3"/>
          <a:srcRect l="40599" t="500" r="4542" b="500"/>
          <a:stretch/>
        </p:blipFill>
        <p:spPr>
          <a:xfrm>
            <a:off x="-1" y="1013333"/>
            <a:ext cx="4350827" cy="5869209"/>
          </a:xfrm>
          <a:prstGeom prst="rect">
            <a:avLst/>
          </a:prstGeom>
          <a:ln w="12700">
            <a:miter lim="400000"/>
          </a:ln>
        </p:spPr>
      </p:pic>
      <p:sp>
        <p:nvSpPr>
          <p:cNvPr id="267" name="Titre 1"/>
          <p:cNvSpPr txBox="1">
            <a:spLocks noGrp="1"/>
          </p:cNvSpPr>
          <p:nvPr>
            <p:ph type="title" idx="4294967295"/>
          </p:nvPr>
        </p:nvSpPr>
        <p:spPr>
          <a:xfrm>
            <a:off x="258047" y="244954"/>
            <a:ext cx="11675906" cy="877793"/>
          </a:xfrm>
          <a:prstGeom prst="rect">
            <a:avLst/>
          </a:prstGeom>
        </p:spPr>
        <p:txBody>
          <a:bodyPr anchor="t"/>
          <a:lstStyle>
            <a:lvl1pPr defTabSz="566927">
              <a:defRPr sz="2976">
                <a:solidFill>
                  <a:srgbClr val="000000"/>
                </a:solidFill>
                <a:latin typeface="Volkhov Bold"/>
                <a:ea typeface="Volkhov Bold"/>
                <a:cs typeface="Volkhov Bold"/>
                <a:sym typeface="Volkhov Bold"/>
              </a:defRPr>
            </a:lvl1pPr>
          </a:lstStyle>
          <a:p>
            <a:r>
              <a:t>La résistance des personnes noires et autochtones de nos jours</a:t>
            </a:r>
          </a:p>
        </p:txBody>
      </p:sp>
      <p:sp>
        <p:nvSpPr>
          <p:cNvPr id="268" name="Espace réservé du texte 2"/>
          <p:cNvSpPr txBox="1">
            <a:spLocks noGrp="1"/>
          </p:cNvSpPr>
          <p:nvPr>
            <p:ph type="body" idx="4294967295"/>
          </p:nvPr>
        </p:nvSpPr>
        <p:spPr>
          <a:xfrm>
            <a:off x="4522266" y="1266954"/>
            <a:ext cx="7387908" cy="5362143"/>
          </a:xfrm>
          <a:prstGeom prst="rect">
            <a:avLst/>
          </a:prstGeom>
        </p:spPr>
        <p:txBody>
          <a:bodyPr/>
          <a:lstStyle/>
          <a:p>
            <a:pPr marL="247650" indent="-247650" defTabSz="713231">
              <a:lnSpc>
                <a:spcPct val="110000"/>
              </a:lnSpc>
              <a:spcBef>
                <a:spcPts val="700"/>
              </a:spcBef>
              <a:buClr>
                <a:srgbClr val="FFCD00"/>
              </a:buClr>
              <a:buSzPct val="175000"/>
              <a:buFont typeface="Arial"/>
              <a:buChar char="•"/>
              <a:defRPr sz="2027">
                <a:latin typeface="Roboto Light"/>
                <a:ea typeface="Roboto Light"/>
                <a:cs typeface="Roboto Light"/>
                <a:sym typeface="Roboto Light"/>
              </a:defRPr>
            </a:pPr>
            <a:r>
              <a:t>L’initiative Idle No More, portée au Québec en 2012 par Melissa Mollen Dupuis, Widia Larivière et Natasha Kanapé Fontaine, </a:t>
            </a:r>
            <a:br/>
            <a:r>
              <a:t>a été un moment fort de la lutte contre le racisme et pour </a:t>
            </a:r>
            <a:br/>
            <a:r>
              <a:t>la reconnaissance de la souveraineté et des droits </a:t>
            </a:r>
            <a:br/>
            <a:r>
              <a:t>des peuples autochtones.</a:t>
            </a:r>
          </a:p>
          <a:p>
            <a:pPr marL="247650" indent="-247650" defTabSz="713231">
              <a:lnSpc>
                <a:spcPct val="110000"/>
              </a:lnSpc>
              <a:spcBef>
                <a:spcPts val="700"/>
              </a:spcBef>
              <a:buClr>
                <a:srgbClr val="FFCD00"/>
              </a:buClr>
              <a:buSzPct val="175000"/>
              <a:buFont typeface="Arial"/>
              <a:buChar char="•"/>
              <a:defRPr sz="2027">
                <a:latin typeface="Roboto Light"/>
                <a:ea typeface="Roboto Light"/>
                <a:cs typeface="Roboto Light"/>
                <a:sym typeface="Roboto Light"/>
              </a:defRPr>
            </a:pPr>
            <a:r>
              <a:t>Plusieurs autres mobilisations, dont celle de Val-d’Or en 2015, renforcées par l’action politique de Femmes autochtones du Québec (FAQ) ont permis en 2016 le lancement de l’Enquête nationale sur les femmes et les filles autochtones disparues </a:t>
            </a:r>
            <a:br/>
            <a:r>
              <a:t>et assassinées.</a:t>
            </a:r>
          </a:p>
          <a:p>
            <a:pPr marL="247650" indent="-247650" defTabSz="713231">
              <a:lnSpc>
                <a:spcPct val="110000"/>
              </a:lnSpc>
              <a:spcBef>
                <a:spcPts val="700"/>
              </a:spcBef>
              <a:buClr>
                <a:srgbClr val="FFCD00"/>
              </a:buClr>
              <a:buSzPct val="175000"/>
              <a:buFont typeface="Arial"/>
              <a:buChar char="•"/>
              <a:defRPr sz="2027">
                <a:latin typeface="Roboto Light"/>
                <a:ea typeface="Roboto Light"/>
                <a:cs typeface="Roboto Light"/>
                <a:sym typeface="Roboto Light"/>
              </a:defRPr>
            </a:pPr>
            <a:r>
              <a:t>Il faut également souligner le travail colossal qu’accomplissent sur le terrain les centres d’amitié autochtones pour briser l’isolement et atténuer les conséquences des politiques d’assimilation des populations autochtones mises de l’avant par le gouvernement du Canada.</a:t>
            </a:r>
          </a:p>
        </p:txBody>
      </p:sp>
      <p:pic>
        <p:nvPicPr>
          <p:cNvPr id="2" name="Image 1">
            <a:extLst>
              <a:ext uri="{FF2B5EF4-FFF2-40B4-BE49-F238E27FC236}">
                <a16:creationId xmlns:a16="http://schemas.microsoft.com/office/drawing/2014/main" id="{6FD974ED-FF75-6A46-8412-0E1F716CC774}"/>
              </a:ext>
            </a:extLst>
          </p:cNvPr>
          <p:cNvPicPr>
            <a:picLocks noChangeAspect="1"/>
          </p:cNvPicPr>
          <p:nvPr/>
        </p:nvPicPr>
        <p:blipFill>
          <a:blip r:embed="rId4"/>
          <a:stretch>
            <a:fillRect/>
          </a:stretch>
        </p:blipFill>
        <p:spPr>
          <a:xfrm>
            <a:off x="0" y="962638"/>
            <a:ext cx="12192000" cy="101389"/>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4" descr="Picture 4"/>
          <p:cNvPicPr>
            <a:picLocks noChangeAspect="1"/>
          </p:cNvPicPr>
          <p:nvPr/>
        </p:nvPicPr>
        <p:blipFill>
          <a:blip r:embed="rId3">
            <a:alphaModFix amt="85167"/>
          </a:blip>
          <a:srcRect t="24537" b="462"/>
          <a:stretch>
            <a:fillRect/>
          </a:stretch>
        </p:blipFill>
        <p:spPr>
          <a:xfrm>
            <a:off x="-1" y="0"/>
            <a:ext cx="12191981" cy="6857990"/>
          </a:xfrm>
          <a:prstGeom prst="rect">
            <a:avLst/>
          </a:prstGeom>
          <a:ln w="12700">
            <a:miter lim="400000"/>
          </a:ln>
        </p:spPr>
      </p:pic>
      <p:sp>
        <p:nvSpPr>
          <p:cNvPr id="274" name="Conclusion"/>
          <p:cNvSpPr txBox="1"/>
          <p:nvPr/>
        </p:nvSpPr>
        <p:spPr>
          <a:xfrm>
            <a:off x="1285142" y="409099"/>
            <a:ext cx="9520116" cy="1774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defRPr sz="10000" spc="100">
                <a:solidFill>
                  <a:srgbClr val="FFFFFF"/>
                </a:solidFill>
                <a:latin typeface="Volkhov Regular"/>
                <a:ea typeface="Volkhov Regular"/>
                <a:cs typeface="Volkhov Regular"/>
                <a:sym typeface="Volkhov Regular"/>
              </a:defRPr>
            </a:lvl1pPr>
          </a:lstStyle>
          <a:p>
            <a:r>
              <a:t>Conclusion</a:t>
            </a:r>
          </a:p>
        </p:txBody>
      </p:sp>
      <p:sp>
        <p:nvSpPr>
          <p:cNvPr id="275" name="Rectangle 31"/>
          <p:cNvSpPr/>
          <p:nvPr/>
        </p:nvSpPr>
        <p:spPr>
          <a:xfrm>
            <a:off x="2551475" y="1999354"/>
            <a:ext cx="7089050" cy="2769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76" name="Pour comprendre notre époque et nos conceptions de l’être humain,  nous ne pouvons pas faire l’économie d’une lecture critique de nos histoires.…"/>
          <p:cNvSpPr txBox="1"/>
          <p:nvPr/>
        </p:nvSpPr>
        <p:spPr>
          <a:xfrm>
            <a:off x="826606" y="2570803"/>
            <a:ext cx="10919788" cy="3924645"/>
          </a:xfrm>
          <a:prstGeom prst="rect">
            <a:avLst/>
          </a:prstGeom>
          <a:ln w="12700">
            <a:miter lim="400000"/>
          </a:ln>
          <a:effectLst>
            <a:outerShdw blurRad="685800" dist="48018"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81177" indent="-281177" defTabSz="749808">
              <a:lnSpc>
                <a:spcPct val="130000"/>
              </a:lnSpc>
              <a:spcBef>
                <a:spcPts val="800"/>
              </a:spcBef>
              <a:buClr>
                <a:srgbClr val="FFCD00"/>
              </a:buClr>
              <a:buSzPct val="150000"/>
              <a:buFont typeface="Arial"/>
              <a:buChar char="•"/>
              <a:defRPr sz="2378" spc="23">
                <a:solidFill>
                  <a:srgbClr val="FFFFFF"/>
                </a:solidFill>
                <a:latin typeface="+mj-lt"/>
                <a:ea typeface="+mj-ea"/>
                <a:cs typeface="+mj-cs"/>
                <a:sym typeface="Roboto"/>
              </a:defRPr>
            </a:pPr>
            <a:r>
              <a:t>Pour comprendre notre époque et nos conceptions de l’être humain, </a:t>
            </a:r>
            <a:br/>
            <a:r>
              <a:t>nous ne pouvons pas faire l’économie d’une lecture critique de nos histoires.</a:t>
            </a:r>
          </a:p>
          <a:p>
            <a:pPr marL="281177" indent="-281177" defTabSz="749808">
              <a:lnSpc>
                <a:spcPct val="130000"/>
              </a:lnSpc>
              <a:spcBef>
                <a:spcPts val="800"/>
              </a:spcBef>
              <a:buClr>
                <a:srgbClr val="FFCD00"/>
              </a:buClr>
              <a:buSzPct val="150000"/>
              <a:buFont typeface="Arial"/>
              <a:buChar char="•"/>
              <a:defRPr sz="2378" spc="23">
                <a:solidFill>
                  <a:srgbClr val="FFFFFF"/>
                </a:solidFill>
                <a:latin typeface="+mj-lt"/>
                <a:ea typeface="+mj-ea"/>
                <a:cs typeface="+mj-cs"/>
                <a:sym typeface="Roboto"/>
              </a:defRPr>
            </a:pPr>
            <a:r>
              <a:t>La tradition philosophique européenne est marquée par le racisme, </a:t>
            </a:r>
            <a:br/>
            <a:r>
              <a:t>nous devons le mettre au jour et prendre conscience de l’influence de </a:t>
            </a:r>
            <a:br/>
            <a:r>
              <a:t>ses idées en chacun.e de nous, encore aujourd’hui. </a:t>
            </a:r>
          </a:p>
          <a:p>
            <a:pPr marL="281177" indent="-281177" defTabSz="749808">
              <a:lnSpc>
                <a:spcPct val="130000"/>
              </a:lnSpc>
              <a:spcBef>
                <a:spcPts val="800"/>
              </a:spcBef>
              <a:buClr>
                <a:srgbClr val="FFCD00"/>
              </a:buClr>
              <a:buSzPct val="150000"/>
              <a:buFont typeface="Arial"/>
              <a:buChar char="•"/>
              <a:defRPr sz="2378" spc="23">
                <a:solidFill>
                  <a:srgbClr val="FFFFFF"/>
                </a:solidFill>
                <a:latin typeface="+mj-lt"/>
                <a:ea typeface="+mj-ea"/>
                <a:cs typeface="+mj-cs"/>
                <a:sym typeface="Roboto"/>
              </a:defRPr>
            </a:pPr>
            <a:r>
              <a:t>Réactiver des mémoires méconnues peut nous amener à nous poser </a:t>
            </a:r>
            <a:br/>
            <a:r>
              <a:t>des questions dérangeantes, mais combien essentielles pour tendre v</a:t>
            </a:r>
            <a:br/>
            <a:r>
              <a:t>ers une conception de l’humain plus vraie et plus juste.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Espace réservé du texte 2"/>
          <p:cNvSpPr txBox="1">
            <a:spLocks noGrp="1"/>
          </p:cNvSpPr>
          <p:nvPr>
            <p:ph type="body" idx="4294967295"/>
          </p:nvPr>
        </p:nvSpPr>
        <p:spPr>
          <a:xfrm>
            <a:off x="588288" y="2033824"/>
            <a:ext cx="11115929" cy="4541640"/>
          </a:xfrm>
          <a:prstGeom prst="rect">
            <a:avLst/>
          </a:prstGeom>
        </p:spPr>
        <p:txBody>
          <a:bodyPr lIns="0" tIns="0" rIns="0" bIns="0">
            <a:noAutofit/>
          </a:bodyPr>
          <a:lstStyle/>
          <a:p>
            <a:pPr marL="0" indent="0">
              <a:lnSpc>
                <a:spcPct val="110000"/>
              </a:lnSpc>
              <a:buClrTx/>
              <a:buSzTx/>
              <a:buFontTx/>
              <a:buNone/>
              <a:defRPr sz="1000">
                <a:latin typeface="+mj-lt"/>
                <a:ea typeface="+mj-ea"/>
                <a:cs typeface="+mj-cs"/>
                <a:sym typeface="Roboto"/>
              </a:defRPr>
            </a:pPr>
            <a:r>
              <a:rPr dirty="0"/>
              <a:t>Diapositive 1 : </a:t>
            </a:r>
            <a:r>
              <a:rPr u="sng" dirty="0" err="1">
                <a:solidFill>
                  <a:srgbClr val="0563C1"/>
                </a:solidFill>
                <a:uFill>
                  <a:solidFill>
                    <a:srgbClr val="0563C1"/>
                  </a:solidFill>
                </a:uFill>
              </a:rPr>
              <a:t>arindambanerjee</a:t>
            </a:r>
            <a:r>
              <a:rPr u="sng" dirty="0">
                <a:solidFill>
                  <a:srgbClr val="0563C1"/>
                </a:solidFill>
                <a:uFill>
                  <a:solidFill>
                    <a:srgbClr val="0563C1"/>
                  </a:solidFill>
                </a:uFill>
              </a:rPr>
              <a:t> / </a:t>
            </a:r>
            <a:r>
              <a:rPr u="sng" dirty="0" err="1">
                <a:solidFill>
                  <a:srgbClr val="0563C1"/>
                </a:solidFill>
                <a:uFill>
                  <a:solidFill>
                    <a:srgbClr val="0563C1"/>
                  </a:solidFill>
                </a:uFill>
              </a:rPr>
              <a:t>shutterstock.com</a:t>
            </a:r>
            <a:endParaRPr u="sng" dirty="0">
              <a:solidFill>
                <a:srgbClr val="0563C1"/>
              </a:solidFill>
              <a:uFill>
                <a:solidFill>
                  <a:srgbClr val="0563C1"/>
                </a:solidFill>
              </a:uFill>
            </a:endParaRPr>
          </a:p>
          <a:p>
            <a:pPr marL="0" indent="0">
              <a:lnSpc>
                <a:spcPct val="110000"/>
              </a:lnSpc>
              <a:buClrTx/>
              <a:buSzTx/>
              <a:buFontTx/>
              <a:buNone/>
              <a:defRPr sz="1000">
                <a:latin typeface="+mj-lt"/>
                <a:ea typeface="+mj-ea"/>
                <a:cs typeface="+mj-cs"/>
                <a:sym typeface="Roboto"/>
              </a:defRPr>
            </a:pPr>
            <a:r>
              <a:rPr dirty="0"/>
              <a:t>Diapositive 2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Racisme</a:t>
            </a:r>
            <a:r>
              <a:rPr u="sng" dirty="0">
                <a:solidFill>
                  <a:srgbClr val="0563C1"/>
                </a:solidFill>
                <a:uFill>
                  <a:solidFill>
                    <a:srgbClr val="0563C1"/>
                  </a:solidFill>
                </a:uFill>
              </a:rPr>
              <a:t>#/media/Fichier:Captain_walter_croker_horror_stricken_at_algiers_1815.jpg</a:t>
            </a:r>
            <a:r>
              <a:rPr dirty="0"/>
              <a:t> </a:t>
            </a:r>
          </a:p>
          <a:p>
            <a:pPr marL="0" indent="0">
              <a:lnSpc>
                <a:spcPct val="110000"/>
              </a:lnSpc>
              <a:buClrTx/>
              <a:buSzTx/>
              <a:buFontTx/>
              <a:buNone/>
              <a:defRPr sz="1000">
                <a:latin typeface="+mj-lt"/>
                <a:ea typeface="+mj-ea"/>
                <a:cs typeface="+mj-cs"/>
                <a:sym typeface="Roboto"/>
              </a:defRPr>
            </a:pPr>
            <a:r>
              <a:rPr dirty="0"/>
              <a:t>Diapositive 3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Rouelle</a:t>
            </a:r>
            <a:r>
              <a:rPr u="sng" dirty="0">
                <a:solidFill>
                  <a:srgbClr val="0563C1"/>
                </a:solidFill>
                <a:uFill>
                  <a:solidFill>
                    <a:srgbClr val="0563C1"/>
                  </a:solidFill>
                </a:uFill>
              </a:rPr>
              <a:t>_(Moyen_%C3%82ge)#/media/Fichier:1182_french_expulsion_of_jews.jpg</a:t>
            </a:r>
          </a:p>
          <a:p>
            <a:pPr marL="0" indent="0">
              <a:lnSpc>
                <a:spcPct val="110000"/>
              </a:lnSpc>
              <a:buClrTx/>
              <a:buSzTx/>
              <a:buFontTx/>
              <a:buNone/>
              <a:defRPr sz="1000">
                <a:latin typeface="+mj-lt"/>
                <a:ea typeface="+mj-ea"/>
                <a:cs typeface="+mj-cs"/>
                <a:sym typeface="Roboto"/>
              </a:defRPr>
            </a:pPr>
            <a:r>
              <a:rPr dirty="0"/>
              <a:t>Diapositive 4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Christophe_Colomb</a:t>
            </a:r>
            <a:r>
              <a:rPr u="sng" dirty="0">
                <a:solidFill>
                  <a:srgbClr val="0563C1"/>
                </a:solidFill>
                <a:uFill>
                  <a:solidFill>
                    <a:srgbClr val="0563C1"/>
                  </a:solidFill>
                </a:uFill>
              </a:rPr>
              <a:t>#/media/</a:t>
            </a:r>
            <a:r>
              <a:rPr u="sng" dirty="0" err="1">
                <a:solidFill>
                  <a:srgbClr val="0563C1"/>
                </a:solidFill>
                <a:uFill>
                  <a:solidFill>
                    <a:srgbClr val="0563C1"/>
                  </a:solidFill>
                </a:uFill>
              </a:rPr>
              <a:t>Fichier:Columbus_Taking_Possession.jpg</a:t>
            </a:r>
            <a:endParaRPr u="sng" dirty="0">
              <a:solidFill>
                <a:srgbClr val="0563C1"/>
              </a:solidFill>
              <a:uFill>
                <a:solidFill>
                  <a:srgbClr val="0563C1"/>
                </a:solidFill>
              </a:uFill>
            </a:endParaRPr>
          </a:p>
          <a:p>
            <a:pPr marL="0" indent="0">
              <a:lnSpc>
                <a:spcPct val="110000"/>
              </a:lnSpc>
              <a:buClrTx/>
              <a:buSzTx/>
              <a:buFontTx/>
              <a:buNone/>
              <a:defRPr sz="1000">
                <a:latin typeface="+mj-lt"/>
                <a:ea typeface="+mj-ea"/>
                <a:cs typeface="+mj-cs"/>
                <a:sym typeface="Roboto"/>
              </a:defRPr>
            </a:pPr>
            <a:r>
              <a:rPr dirty="0"/>
              <a:t>Diapositive 5 : </a:t>
            </a:r>
            <a:r>
              <a:rPr u="sng" dirty="0">
                <a:solidFill>
                  <a:srgbClr val="0563C1"/>
                </a:solidFill>
                <a:uFill>
                  <a:solidFill>
                    <a:srgbClr val="0563C1"/>
                  </a:solidFill>
                </a:uFill>
              </a:rPr>
              <a:t>https://</a:t>
            </a:r>
            <a:r>
              <a:rPr u="sng" dirty="0" err="1">
                <a:solidFill>
                  <a:srgbClr val="0563C1"/>
                </a:solidFill>
                <a:uFill>
                  <a:solidFill>
                    <a:srgbClr val="0563C1"/>
                  </a:solidFill>
                </a:uFill>
              </a:rPr>
              <a:t>commons.wikimedia.org</a:t>
            </a:r>
            <a:r>
              <a:rPr u="sng" dirty="0">
                <a:solidFill>
                  <a:srgbClr val="0563C1"/>
                </a:solidFill>
                <a:uFill>
                  <a:solidFill>
                    <a:srgbClr val="0563C1"/>
                  </a:solidFill>
                </a:uFill>
              </a:rPr>
              <a:t>/wiki/</a:t>
            </a:r>
            <a:r>
              <a:rPr u="sng" dirty="0" err="1">
                <a:solidFill>
                  <a:srgbClr val="0563C1"/>
                </a:solidFill>
                <a:uFill>
                  <a:solidFill>
                    <a:srgbClr val="0563C1"/>
                  </a:solidFill>
                </a:uFill>
              </a:rPr>
              <a:t>File:Salon_de_Madame_Geoffrin.jpg?uselang</a:t>
            </a:r>
            <a:r>
              <a:rPr u="sng" dirty="0">
                <a:solidFill>
                  <a:srgbClr val="0563C1"/>
                </a:solidFill>
                <a:uFill>
                  <a:solidFill>
                    <a:srgbClr val="0563C1"/>
                  </a:solidFill>
                </a:uFill>
              </a:rPr>
              <a:t>=</a:t>
            </a:r>
            <a:r>
              <a:rPr u="sng" dirty="0" err="1">
                <a:solidFill>
                  <a:srgbClr val="0563C1"/>
                </a:solidFill>
                <a:uFill>
                  <a:solidFill>
                    <a:srgbClr val="0563C1"/>
                  </a:solidFill>
                </a:uFill>
              </a:rPr>
              <a:t>fr</a:t>
            </a:r>
            <a:endParaRPr u="sng" dirty="0">
              <a:solidFill>
                <a:srgbClr val="0563C1"/>
              </a:solidFill>
              <a:uFill>
                <a:solidFill>
                  <a:srgbClr val="0563C1"/>
                </a:solidFill>
              </a:uFill>
            </a:endParaRPr>
          </a:p>
          <a:p>
            <a:pPr marL="0" indent="0">
              <a:lnSpc>
                <a:spcPct val="110000"/>
              </a:lnSpc>
              <a:buClrTx/>
              <a:buSzTx/>
              <a:buFontTx/>
              <a:buNone/>
              <a:defRPr sz="1000">
                <a:latin typeface="+mj-lt"/>
                <a:ea typeface="+mj-ea"/>
                <a:cs typeface="+mj-cs"/>
                <a:sym typeface="Roboto"/>
              </a:defRPr>
            </a:pPr>
            <a:r>
              <a:rPr dirty="0"/>
              <a:t>Diapositive 6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Racialisme</a:t>
            </a:r>
            <a:r>
              <a:rPr u="sng" dirty="0">
                <a:solidFill>
                  <a:srgbClr val="0563C1"/>
                </a:solidFill>
                <a:uFill>
                  <a:solidFill>
                    <a:srgbClr val="0563C1"/>
                  </a:solidFill>
                </a:uFill>
              </a:rPr>
              <a:t>#/media/Fichier:G._Bruno_-_Le_Tour_de_la_France_par_deux_enfants_p188.jpg</a:t>
            </a:r>
          </a:p>
          <a:p>
            <a:pPr marL="0" indent="0">
              <a:lnSpc>
                <a:spcPct val="110000"/>
              </a:lnSpc>
              <a:buClrTx/>
              <a:buSzTx/>
              <a:buFontTx/>
              <a:buNone/>
              <a:defRPr sz="1000">
                <a:latin typeface="+mj-lt"/>
                <a:ea typeface="+mj-ea"/>
                <a:cs typeface="+mj-cs"/>
                <a:sym typeface="Roboto"/>
              </a:defRPr>
            </a:pPr>
            <a:r>
              <a:rPr dirty="0"/>
              <a:t>Diapositive 8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/wiki/Craniom%C3%A9trie#/media/Fichier:Bundesarchiv_Bild_146-1986-044-08,_Stein-Pfalz,_Eva_Justin_bei_Sch%C3%A4delmessung.jpg</a:t>
            </a:r>
          </a:p>
          <a:p>
            <a:pPr marL="0" indent="0">
              <a:lnSpc>
                <a:spcPct val="110000"/>
              </a:lnSpc>
              <a:buClrTx/>
              <a:buSzTx/>
              <a:buFontTx/>
              <a:buNone/>
              <a:defRPr sz="1000">
                <a:latin typeface="+mj-lt"/>
                <a:ea typeface="+mj-ea"/>
                <a:cs typeface="+mj-cs"/>
                <a:sym typeface="Roboto"/>
              </a:defRPr>
            </a:pPr>
            <a:r>
              <a:rPr dirty="0"/>
              <a:t>Diapositive 9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Arthur_de_Gobineau</a:t>
            </a:r>
            <a:r>
              <a:rPr u="sng" dirty="0">
                <a:solidFill>
                  <a:srgbClr val="0563C1"/>
                </a:solidFill>
                <a:uFill>
                  <a:solidFill>
                    <a:srgbClr val="0563C1"/>
                  </a:solidFill>
                </a:uFill>
              </a:rPr>
              <a:t>#/media/</a:t>
            </a:r>
            <a:r>
              <a:rPr u="sng" dirty="0" err="1">
                <a:solidFill>
                  <a:srgbClr val="0563C1"/>
                </a:solidFill>
                <a:uFill>
                  <a:solidFill>
                    <a:srgbClr val="0563C1"/>
                  </a:solidFill>
                </a:uFill>
              </a:rPr>
              <a:t>Fichier:Arthur_de_Gobineau.jpg</a:t>
            </a:r>
            <a:endParaRPr u="sng" dirty="0">
              <a:solidFill>
                <a:srgbClr val="0563C1"/>
              </a:solidFill>
              <a:uFill>
                <a:solidFill>
                  <a:srgbClr val="0563C1"/>
                </a:solidFill>
              </a:uFill>
            </a:endParaRPr>
          </a:p>
          <a:p>
            <a:pPr marL="0" indent="0">
              <a:lnSpc>
                <a:spcPct val="110000"/>
              </a:lnSpc>
              <a:buClrTx/>
              <a:buSzTx/>
              <a:buFontTx/>
              <a:buNone/>
              <a:defRPr sz="1000">
                <a:latin typeface="+mj-lt"/>
                <a:ea typeface="+mj-ea"/>
                <a:cs typeface="+mj-cs"/>
                <a:sym typeface="Roboto"/>
              </a:defRPr>
            </a:pPr>
            <a:r>
              <a:rPr dirty="0"/>
              <a:t>Diapositive 10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/wiki/Ant%C3%A9nor_Firmin#/media/</a:t>
            </a:r>
            <a:r>
              <a:rPr u="sng" dirty="0" err="1">
                <a:solidFill>
                  <a:srgbClr val="0563C1"/>
                </a:solidFill>
                <a:uFill>
                  <a:solidFill>
                    <a:srgbClr val="0563C1"/>
                  </a:solidFill>
                </a:uFill>
              </a:rPr>
              <a:t>File:Firmin-antenor.gif</a:t>
            </a:r>
            <a:endParaRPr u="sng" dirty="0">
              <a:solidFill>
                <a:srgbClr val="0563C1"/>
              </a:solidFill>
              <a:uFill>
                <a:solidFill>
                  <a:srgbClr val="0563C1"/>
                </a:solidFill>
              </a:uFill>
            </a:endParaRPr>
          </a:p>
          <a:p>
            <a:pPr marL="0" indent="0">
              <a:lnSpc>
                <a:spcPct val="110000"/>
              </a:lnSpc>
              <a:buClrTx/>
              <a:buSzTx/>
              <a:buFontTx/>
              <a:buNone/>
              <a:defRPr sz="1000">
                <a:latin typeface="+mj-lt"/>
                <a:ea typeface="+mj-ea"/>
                <a:cs typeface="+mj-cs"/>
                <a:sym typeface="Roboto"/>
              </a:defRPr>
            </a:pPr>
            <a:r>
              <a:rPr dirty="0"/>
              <a:t>Diapositive 11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Racisme</a:t>
            </a:r>
            <a:r>
              <a:rPr u="sng" dirty="0">
                <a:solidFill>
                  <a:srgbClr val="0563C1"/>
                </a:solidFill>
                <a:uFill>
                  <a:solidFill>
                    <a:srgbClr val="0563C1"/>
                  </a:solidFill>
                </a:uFill>
              </a:rPr>
              <a:t>#/media/Fichier:Paris_Planteur_2012b.jpg</a:t>
            </a:r>
          </a:p>
          <a:p>
            <a:pPr marL="0" indent="0">
              <a:lnSpc>
                <a:spcPct val="110000"/>
              </a:lnSpc>
              <a:buClrTx/>
              <a:buSzTx/>
              <a:buFontTx/>
              <a:buNone/>
              <a:defRPr sz="1000">
                <a:latin typeface="+mj-lt"/>
                <a:ea typeface="+mj-ea"/>
                <a:cs typeface="+mj-cs"/>
                <a:sym typeface="Roboto"/>
              </a:defRPr>
            </a:pPr>
            <a:r>
              <a:rPr dirty="0"/>
              <a:t>Diapositive 12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/wiki/Craniom%C3%A9trie#/media/Fichier:Craniometry_skull_1902.jpg</a:t>
            </a:r>
          </a:p>
          <a:p>
            <a:pPr marL="0" indent="0">
              <a:lnSpc>
                <a:spcPct val="110000"/>
              </a:lnSpc>
              <a:buClrTx/>
              <a:buSzTx/>
              <a:buFontTx/>
              <a:buNone/>
              <a:defRPr sz="1000">
                <a:latin typeface="+mj-lt"/>
                <a:ea typeface="+mj-ea"/>
                <a:cs typeface="+mj-cs"/>
                <a:sym typeface="Roboto"/>
              </a:defRPr>
            </a:pPr>
            <a:r>
              <a:rPr dirty="0"/>
              <a:t>Diapositive 13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Nation_state</a:t>
            </a:r>
            <a:r>
              <a:rPr u="sng" dirty="0">
                <a:solidFill>
                  <a:srgbClr val="0563C1"/>
                </a:solidFill>
                <a:uFill>
                  <a:solidFill>
                    <a:srgbClr val="0563C1"/>
                  </a:solidFill>
                </a:uFill>
              </a:rPr>
              <a:t>#/media/</a:t>
            </a:r>
            <a:r>
              <a:rPr u="sng" dirty="0" err="1">
                <a:solidFill>
                  <a:srgbClr val="0563C1"/>
                </a:solidFill>
                <a:uFill>
                  <a:solidFill>
                    <a:srgbClr val="0563C1"/>
                  </a:solidFill>
                </a:uFill>
              </a:rPr>
              <a:t>File:Westfaelischer_Friede_in_Muenster</a:t>
            </a:r>
            <a:r>
              <a:rPr u="sng" dirty="0">
                <a:solidFill>
                  <a:srgbClr val="0563C1"/>
                </a:solidFill>
                <a:uFill>
                  <a:solidFill>
                    <a:srgbClr val="0563C1"/>
                  </a:solidFill>
                </a:uFill>
              </a:rPr>
              <a:t>_(Gerard_Terborch_1648).jpg</a:t>
            </a:r>
          </a:p>
          <a:p>
            <a:pPr marL="0" indent="0">
              <a:lnSpc>
                <a:spcPct val="110000"/>
              </a:lnSpc>
              <a:buClrTx/>
              <a:buSzTx/>
              <a:buFontTx/>
              <a:buNone/>
              <a:defRPr sz="1000">
                <a:latin typeface="+mj-lt"/>
                <a:ea typeface="+mj-ea"/>
                <a:cs typeface="+mj-cs"/>
                <a:sym typeface="Roboto"/>
              </a:defRPr>
            </a:pPr>
            <a:r>
              <a:rPr dirty="0"/>
              <a:t>Diapositive 14 : </a:t>
            </a:r>
            <a:r>
              <a:rPr u="sng" dirty="0">
                <a:solidFill>
                  <a:srgbClr val="0563C1"/>
                </a:solidFill>
                <a:uFill>
                  <a:solidFill>
                    <a:srgbClr val="0563C1"/>
                  </a:solidFill>
                </a:uFill>
              </a:rPr>
              <a:t>https://</a:t>
            </a:r>
            <a:r>
              <a:rPr u="sng" dirty="0" err="1">
                <a:solidFill>
                  <a:srgbClr val="0563C1"/>
                </a:solidFill>
                <a:uFill>
                  <a:solidFill>
                    <a:srgbClr val="0563C1"/>
                  </a:solidFill>
                </a:uFill>
              </a:rPr>
              <a:t>commons.wikimedia.org</a:t>
            </a:r>
            <a:r>
              <a:rPr u="sng" dirty="0">
                <a:solidFill>
                  <a:srgbClr val="0563C1"/>
                </a:solidFill>
                <a:uFill>
                  <a:solidFill>
                    <a:srgbClr val="0563C1"/>
                  </a:solidFill>
                </a:uFill>
              </a:rPr>
              <a:t>/wiki/</a:t>
            </a:r>
            <a:r>
              <a:rPr u="sng" dirty="0" err="1">
                <a:solidFill>
                  <a:srgbClr val="0563C1"/>
                </a:solidFill>
                <a:uFill>
                  <a:solidFill>
                    <a:srgbClr val="0563C1"/>
                  </a:solidFill>
                </a:uFill>
              </a:rPr>
              <a:t>File:Cadena_de_ADN.jpg</a:t>
            </a:r>
            <a:endParaRPr u="sng" dirty="0">
              <a:solidFill>
                <a:srgbClr val="0563C1"/>
              </a:solidFill>
              <a:uFill>
                <a:solidFill>
                  <a:srgbClr val="0563C1"/>
                </a:solidFill>
              </a:uFill>
            </a:endParaRPr>
          </a:p>
          <a:p>
            <a:pPr marL="0" indent="0">
              <a:lnSpc>
                <a:spcPct val="110000"/>
              </a:lnSpc>
              <a:buClrTx/>
              <a:buSzTx/>
              <a:buFontTx/>
              <a:buNone/>
              <a:defRPr sz="1000">
                <a:latin typeface="+mj-lt"/>
                <a:ea typeface="+mj-ea"/>
                <a:cs typeface="+mj-cs"/>
                <a:sym typeface="Roboto"/>
              </a:defRPr>
            </a:pPr>
            <a:r>
              <a:rPr dirty="0"/>
              <a:t>Diapositive 16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/wiki/Racialization#/media/</a:t>
            </a:r>
            <a:r>
              <a:rPr u="sng" dirty="0" err="1">
                <a:solidFill>
                  <a:srgbClr val="0563C1"/>
                </a:solidFill>
                <a:uFill>
                  <a:solidFill>
                    <a:srgbClr val="0563C1"/>
                  </a:solidFill>
                </a:uFill>
              </a:rPr>
              <a:t>File:WomenofAlgiers.JPG</a:t>
            </a:r>
            <a:r>
              <a:rPr dirty="0"/>
              <a:t> </a:t>
            </a:r>
          </a:p>
          <a:p>
            <a:pPr marL="0" indent="0">
              <a:lnSpc>
                <a:spcPct val="110000"/>
              </a:lnSpc>
              <a:buClrTx/>
              <a:buSzTx/>
              <a:buFontTx/>
              <a:buNone/>
              <a:defRPr sz="1000">
                <a:latin typeface="+mj-lt"/>
                <a:ea typeface="+mj-ea"/>
                <a:cs typeface="+mj-cs"/>
                <a:sym typeface="Roboto"/>
              </a:defRPr>
            </a:pPr>
            <a:r>
              <a:rPr dirty="0"/>
              <a:t>Diapositive 18 : </a:t>
            </a:r>
            <a:r>
              <a:rPr sz="1000" u="sng" dirty="0">
                <a:solidFill>
                  <a:srgbClr val="0563C1"/>
                </a:solidFill>
                <a:uFill>
                  <a:solidFill>
                    <a:srgbClr val="0563C1"/>
                  </a:solidFill>
                </a:uFill>
                <a:latin typeface="+mj-lt"/>
                <a:ea typeface="+mj-ea"/>
                <a:cs typeface="+mj-cs"/>
                <a:hlinkClick r:id="rId2">
                  <a:extLst>
                    <a:ext uri="{A12FA001-AC4F-418D-AE19-62706E023703}">
                      <ahyp:hlinkClr xmlns:ahyp="http://schemas.microsoft.com/office/drawing/2018/hyperlinkcolor" val="tx"/>
                    </a:ext>
                  </a:extLst>
                </a:hlinkClick>
              </a:rPr>
              <a:t>https://en.wikipedia.org/wiki/Nazi_Party#/media/File:Bundesarchiv_Bild_183-H12704,_Bad_Godesberg,_Vorbereitung_M%C3%BCnchener_Abkommen.jpg</a:t>
            </a:r>
            <a:endParaRPr sz="1000" u="sng" dirty="0">
              <a:solidFill>
                <a:srgbClr val="0563C1"/>
              </a:solidFill>
              <a:uFill>
                <a:solidFill>
                  <a:srgbClr val="0563C1"/>
                </a:solidFill>
              </a:uFill>
              <a:latin typeface="+mj-lt"/>
              <a:ea typeface="+mj-ea"/>
              <a:cs typeface="+mj-cs"/>
            </a:endParaRPr>
          </a:p>
          <a:p>
            <a:pPr marL="0" indent="0">
              <a:lnSpc>
                <a:spcPct val="110000"/>
              </a:lnSpc>
              <a:buClrTx/>
              <a:buSzTx/>
              <a:buFontTx/>
              <a:buNone/>
              <a:defRPr sz="1000">
                <a:latin typeface="+mj-lt"/>
                <a:ea typeface="+mj-ea"/>
                <a:cs typeface="+mj-cs"/>
                <a:sym typeface="Roboto"/>
              </a:defRPr>
            </a:pPr>
            <a:r>
              <a:rPr dirty="0"/>
              <a:t>Diapositive 19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/media/racism-chains-both-hugo-gellert-artist-communist-party-usa-national-black-liberation-1cd53b?zoom=true</a:t>
            </a:r>
          </a:p>
          <a:p>
            <a:pPr marL="0" indent="0">
              <a:lnSpc>
                <a:spcPct val="110000"/>
              </a:lnSpc>
              <a:buClrTx/>
              <a:buSzTx/>
              <a:buFontTx/>
              <a:buNone/>
              <a:defRPr sz="1000">
                <a:latin typeface="+mj-lt"/>
                <a:ea typeface="+mj-ea"/>
                <a:cs typeface="+mj-cs"/>
                <a:sym typeface="Roboto"/>
              </a:defRPr>
            </a:pPr>
            <a:r>
              <a:rPr dirty="0"/>
              <a:t>Diapositive 20 : </a:t>
            </a:r>
            <a:r>
              <a:rPr u="sng" dirty="0">
                <a:solidFill>
                  <a:srgbClr val="0563C1"/>
                </a:solidFill>
                <a:uFill>
                  <a:solidFill>
                    <a:srgbClr val="0563C1"/>
                  </a:solidFill>
                </a:uFill>
              </a:rPr>
              <a:t>https://</a:t>
            </a:r>
            <a:r>
              <a:rPr u="sng" dirty="0" err="1">
                <a:solidFill>
                  <a:srgbClr val="0563C1"/>
                </a:solidFill>
                <a:uFill>
                  <a:solidFill>
                    <a:srgbClr val="0563C1"/>
                  </a:solidFill>
                </a:uFill>
              </a:rPr>
              <a:t>thegatewayonline.ca</a:t>
            </a:r>
            <a:r>
              <a:rPr u="sng" dirty="0">
                <a:solidFill>
                  <a:srgbClr val="0563C1"/>
                </a:solidFill>
                <a:uFill>
                  <a:solidFill>
                    <a:srgbClr val="0563C1"/>
                  </a:solidFill>
                </a:uFill>
              </a:rPr>
              <a:t>/2018/09/</a:t>
            </a:r>
            <a:r>
              <a:rPr u="sng" dirty="0" err="1">
                <a:solidFill>
                  <a:srgbClr val="0563C1"/>
                </a:solidFill>
                <a:uFill>
                  <a:solidFill>
                    <a:srgbClr val="0563C1"/>
                  </a:solidFill>
                </a:uFill>
              </a:rPr>
              <a:t>charlottesville</a:t>
            </a:r>
            <a:r>
              <a:rPr u="sng" dirty="0">
                <a:solidFill>
                  <a:srgbClr val="0563C1"/>
                </a:solidFill>
                <a:uFill>
                  <a:solidFill>
                    <a:srgbClr val="0563C1"/>
                  </a:solidFill>
                </a:uFill>
              </a:rPr>
              <a:t>-</a:t>
            </a:r>
            <a:r>
              <a:rPr u="sng" dirty="0" err="1">
                <a:solidFill>
                  <a:srgbClr val="0563C1"/>
                </a:solidFill>
                <a:uFill>
                  <a:solidFill>
                    <a:srgbClr val="0563C1"/>
                  </a:solidFill>
                </a:uFill>
              </a:rPr>
              <a:t>annniversary</a:t>
            </a:r>
            <a:r>
              <a:rPr u="sng" dirty="0">
                <a:solidFill>
                  <a:srgbClr val="0563C1"/>
                </a:solidFill>
                <a:uFill>
                  <a:solidFill>
                    <a:srgbClr val="0563C1"/>
                  </a:solidFill>
                </a:uFill>
              </a:rPr>
              <a:t>-</a:t>
            </a:r>
            <a:r>
              <a:rPr u="sng" dirty="0" err="1">
                <a:solidFill>
                  <a:srgbClr val="0563C1"/>
                </a:solidFill>
                <a:uFill>
                  <a:solidFill>
                    <a:srgbClr val="0563C1"/>
                  </a:solidFill>
                </a:uFill>
              </a:rPr>
              <a:t>counterprotest</a:t>
            </a:r>
            <a:r>
              <a:rPr u="sng" dirty="0">
                <a:solidFill>
                  <a:srgbClr val="0563C1"/>
                </a:solidFill>
                <a:uFill>
                  <a:solidFill>
                    <a:srgbClr val="0563C1"/>
                  </a:solidFill>
                </a:uFill>
              </a:rPr>
              <a:t>-works/</a:t>
            </a:r>
          </a:p>
        </p:txBody>
      </p:sp>
      <p:sp>
        <p:nvSpPr>
          <p:cNvPr id="281" name="Titre 1"/>
          <p:cNvSpPr txBox="1">
            <a:spLocks noGrp="1"/>
          </p:cNvSpPr>
          <p:nvPr>
            <p:ph type="title" idx="4294967295"/>
          </p:nvPr>
        </p:nvSpPr>
        <p:spPr>
          <a:xfrm>
            <a:off x="512227" y="254484"/>
            <a:ext cx="5831842" cy="1391355"/>
          </a:xfrm>
          <a:prstGeom prst="rect">
            <a:avLst/>
          </a:prstGeom>
        </p:spPr>
        <p:txBody>
          <a:bodyPr anchor="t"/>
          <a:lstStyle>
            <a:lvl1pPr>
              <a:defRPr sz="4800">
                <a:solidFill>
                  <a:srgbClr val="000000"/>
                </a:solidFill>
                <a:latin typeface="Volkhov Regular"/>
                <a:ea typeface="Volkhov Regular"/>
                <a:cs typeface="Volkhov Regular"/>
                <a:sym typeface="Volkhov Regular"/>
              </a:defRPr>
            </a:lvl1pPr>
          </a:lstStyle>
          <a:p>
            <a:r>
              <a:t>Médiagraphie</a:t>
            </a:r>
          </a:p>
        </p:txBody>
      </p:sp>
      <p:sp>
        <p:nvSpPr>
          <p:cNvPr id="282"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83" name="Sous-titre 2"/>
          <p:cNvSpPr txBox="1"/>
          <p:nvPr/>
        </p:nvSpPr>
        <p:spPr>
          <a:xfrm>
            <a:off x="516953" y="1450370"/>
            <a:ext cx="10455657" cy="296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lvl1pPr defTabSz="868680">
              <a:lnSpc>
                <a:spcPct val="130000"/>
              </a:lnSpc>
              <a:spcBef>
                <a:spcPts val="900"/>
              </a:spcBef>
              <a:defRPr sz="1425">
                <a:latin typeface="Roboto Light"/>
                <a:ea typeface="Roboto Light"/>
                <a:cs typeface="Roboto Light"/>
                <a:sym typeface="Roboto Light"/>
              </a:defRPr>
            </a:lvl1pPr>
          </a:lstStyle>
          <a:p>
            <a:r>
              <a:t>Toutes les images sont tirées du domaine public. On pourra les consulter ici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Diapositive 21 : https://fr.wikipedia.org/wiki/Stokely_Carmichael#/media/Fichier:Stokely_Carmichael_in_Alabama_1966.jpeg…"/>
          <p:cNvSpPr txBox="1">
            <a:spLocks noGrp="1"/>
          </p:cNvSpPr>
          <p:nvPr>
            <p:ph type="body" idx="4294967295"/>
          </p:nvPr>
        </p:nvSpPr>
        <p:spPr>
          <a:xfrm>
            <a:off x="588288" y="1475510"/>
            <a:ext cx="11162480" cy="5275609"/>
          </a:xfrm>
          <a:prstGeom prst="rect">
            <a:avLst/>
          </a:prstGeom>
        </p:spPr>
        <p:txBody>
          <a:bodyPr lIns="0" tIns="0" rIns="0" bIns="0">
            <a:noAutofit/>
          </a:bodyPr>
          <a:lstStyle/>
          <a:p>
            <a:pPr marL="0" indent="0">
              <a:spcBef>
                <a:spcPts val="1000"/>
              </a:spcBef>
              <a:buClrTx/>
              <a:buSzTx/>
              <a:buFontTx/>
              <a:buNone/>
              <a:defRPr sz="1000">
                <a:latin typeface="+mj-lt"/>
                <a:ea typeface="+mj-ea"/>
                <a:cs typeface="+mj-cs"/>
                <a:sym typeface="Roboto"/>
              </a:defRPr>
            </a:pPr>
            <a:r>
              <a:t>Diapositive 21 : </a:t>
            </a:r>
            <a:r>
              <a:rPr u="sng">
                <a:solidFill>
                  <a:srgbClr val="0563C1"/>
                </a:solidFill>
                <a:uFill>
                  <a:solidFill>
                    <a:srgbClr val="0563C1"/>
                  </a:solidFill>
                </a:uFill>
              </a:rPr>
              <a:t>https://fr.wikipedia.org/wiki/Stokely_Carmichael#/media/Fichier:Stokely_Carmichael_in_Alabama_1966.jpeg</a:t>
            </a:r>
          </a:p>
          <a:p>
            <a:pPr marL="0" indent="0">
              <a:spcBef>
                <a:spcPts val="1000"/>
              </a:spcBef>
              <a:buClrTx/>
              <a:buSzTx/>
              <a:buFontTx/>
              <a:buNone/>
              <a:defRPr sz="1000">
                <a:latin typeface="+mj-lt"/>
                <a:ea typeface="+mj-ea"/>
                <a:cs typeface="+mj-cs"/>
                <a:sym typeface="Roboto"/>
              </a:defRPr>
            </a:pPr>
            <a:r>
              <a:t>Diapositive 22 : </a:t>
            </a:r>
            <a:r>
              <a:rPr u="sng">
                <a:solidFill>
                  <a:srgbClr val="0563C1"/>
                </a:solidFill>
                <a:uFill>
                  <a:solidFill>
                    <a:srgbClr val="0563C1"/>
                  </a:solidFill>
                </a:uFill>
              </a:rPr>
              <a:t>https://en.wikipedia.org/wiki/Black_Lives_Matter#/media/File:Black_Lives_Matter_protest.jpg</a:t>
            </a:r>
          </a:p>
          <a:p>
            <a:pPr marL="0" indent="0">
              <a:spcBef>
                <a:spcPts val="1000"/>
              </a:spcBef>
              <a:buClrTx/>
              <a:buSzTx/>
              <a:buFontTx/>
              <a:buNone/>
              <a:defRPr sz="1000">
                <a:latin typeface="+mj-lt"/>
                <a:ea typeface="+mj-ea"/>
                <a:cs typeface="+mj-cs"/>
                <a:sym typeface="Roboto"/>
              </a:defRPr>
            </a:pPr>
            <a:r>
              <a:t>Diapositive 23 : </a:t>
            </a:r>
            <a:r>
              <a:rPr u="sng">
                <a:solidFill>
                  <a:srgbClr val="0563C1"/>
                </a:solidFill>
                <a:uFill>
                  <a:solidFill>
                    <a:srgbClr val="0563C1"/>
                  </a:solidFill>
                </a:uFill>
              </a:rPr>
              <a:t>https://fr.wikipedia.org/wiki/Axel_Kahn#/media/Fichier:Axel_Kahn_par_Claude_Truong-Ngoc_octobre_2015.jpg</a:t>
            </a:r>
          </a:p>
          <a:p>
            <a:pPr marL="0" indent="0">
              <a:spcBef>
                <a:spcPts val="1000"/>
              </a:spcBef>
              <a:buClrTx/>
              <a:buSzTx/>
              <a:buFontTx/>
              <a:buNone/>
              <a:defRPr sz="1000">
                <a:latin typeface="+mj-lt"/>
                <a:ea typeface="+mj-ea"/>
                <a:cs typeface="+mj-cs"/>
                <a:sym typeface="Roboto"/>
              </a:defRPr>
            </a:pPr>
            <a:r>
              <a:t>Diapositive 24 : </a:t>
            </a:r>
            <a:r>
              <a:rPr u="sng">
                <a:solidFill>
                  <a:srgbClr val="0563C1"/>
                </a:solidFill>
                <a:uFill>
                  <a:solidFill>
                    <a:srgbClr val="0563C1"/>
                  </a:solidFill>
                </a:uFill>
              </a:rPr>
              <a:t>https://www.flickr.com/photos/dubdem/39135479510/</a:t>
            </a:r>
          </a:p>
          <a:p>
            <a:pPr marL="0" indent="0">
              <a:spcBef>
                <a:spcPts val="1000"/>
              </a:spcBef>
              <a:buClrTx/>
              <a:buSzTx/>
              <a:buFontTx/>
              <a:buNone/>
              <a:defRPr sz="1000">
                <a:latin typeface="+mj-lt"/>
                <a:ea typeface="+mj-ea"/>
                <a:cs typeface="+mj-cs"/>
                <a:sym typeface="Roboto"/>
              </a:defRPr>
            </a:pPr>
            <a:r>
              <a:t>Diapositive 25 : </a:t>
            </a:r>
            <a:r>
              <a:rPr u="sng">
                <a:solidFill>
                  <a:srgbClr val="0563C1"/>
                </a:solidFill>
                <a:uFill>
                  <a:solidFill>
                    <a:srgbClr val="0563C1"/>
                  </a:solidFill>
                </a:uFill>
              </a:rPr>
              <a:t>https://www.flickr.com/photos/anthropogeo/43551488700</a:t>
            </a:r>
          </a:p>
          <a:p>
            <a:pPr marL="0" indent="0">
              <a:spcBef>
                <a:spcPts val="1000"/>
              </a:spcBef>
              <a:buClrTx/>
              <a:buSzTx/>
              <a:buFontTx/>
              <a:buNone/>
              <a:defRPr sz="1000">
                <a:latin typeface="+mj-lt"/>
                <a:ea typeface="+mj-ea"/>
                <a:cs typeface="+mj-cs"/>
                <a:sym typeface="Roboto"/>
              </a:defRPr>
            </a:pPr>
            <a:r>
              <a:t>Diapositive 26 : </a:t>
            </a:r>
            <a:r>
              <a:rPr u="sng">
                <a:solidFill>
                  <a:srgbClr val="0563C1"/>
                </a:solidFill>
                <a:uFill>
                  <a:solidFill>
                    <a:srgbClr val="0563C1"/>
                  </a:solidFill>
                </a:uFill>
              </a:rPr>
              <a:t>https://www.flickr.com/photos/cwfoundation/7000118365</a:t>
            </a:r>
          </a:p>
          <a:p>
            <a:pPr marL="0" indent="0">
              <a:spcBef>
                <a:spcPts val="1000"/>
              </a:spcBef>
              <a:buClrTx/>
              <a:buSzTx/>
              <a:buFontTx/>
              <a:buNone/>
              <a:defRPr sz="1000">
                <a:latin typeface="+mj-lt"/>
                <a:ea typeface="+mj-ea"/>
                <a:cs typeface="+mj-cs"/>
                <a:sym typeface="Roboto"/>
              </a:defRPr>
            </a:pPr>
            <a:r>
              <a:t>Diapositive 27 : </a:t>
            </a:r>
            <a:r>
              <a:rPr u="sng">
                <a:solidFill>
                  <a:srgbClr val="0563C1"/>
                </a:solidFill>
                <a:uFill>
                  <a:solidFill>
                    <a:srgbClr val="0563C1"/>
                  </a:solidFill>
                </a:uFill>
              </a:rPr>
              <a:t>https://commons.wikimedia.org/wiki/File:Sudan_Meroe_Pyramids_30sep2005_10.jpg</a:t>
            </a:r>
          </a:p>
          <a:p>
            <a:pPr marL="0" indent="0">
              <a:spcBef>
                <a:spcPts val="1000"/>
              </a:spcBef>
              <a:buClrTx/>
              <a:buSzTx/>
              <a:buFontTx/>
              <a:buNone/>
              <a:defRPr sz="1000">
                <a:latin typeface="+mj-lt"/>
                <a:ea typeface="+mj-ea"/>
                <a:cs typeface="+mj-cs"/>
                <a:sym typeface="Roboto"/>
              </a:defRPr>
            </a:pPr>
            <a:r>
              <a:t>Diapositive 28 : </a:t>
            </a:r>
            <a:r>
              <a:rPr u="sng">
                <a:solidFill>
                  <a:srgbClr val="0563C1"/>
                </a:solidFill>
                <a:uFill>
                  <a:solidFill>
                    <a:srgbClr val="0563C1"/>
                  </a:solidFill>
                </a:uFill>
              </a:rPr>
              <a:t>https://upload.wikimedia.org/wikipedia/commons/f/f1/Defund_the_police.jpg</a:t>
            </a:r>
          </a:p>
          <a:p>
            <a:pPr marL="0" indent="0">
              <a:spcBef>
                <a:spcPts val="1000"/>
              </a:spcBef>
              <a:buClrTx/>
              <a:buSzTx/>
              <a:buFontTx/>
              <a:buNone/>
              <a:defRPr sz="1000">
                <a:latin typeface="+mj-lt"/>
                <a:ea typeface="+mj-ea"/>
                <a:cs typeface="+mj-cs"/>
                <a:sym typeface="Roboto"/>
              </a:defRPr>
            </a:pPr>
            <a:r>
              <a:t>Diapositive 29 : </a:t>
            </a:r>
            <a:r>
              <a:rPr u="sng">
                <a:solidFill>
                  <a:srgbClr val="0563C1"/>
                </a:solidFill>
                <a:uFill>
                  <a:solidFill>
                    <a:srgbClr val="0563C1"/>
                  </a:solidFill>
                </a:uFill>
              </a:rPr>
              <a:t>https://www.flickr.com/photos/lac-bac/14260482006</a:t>
            </a:r>
          </a:p>
          <a:p>
            <a:pPr marL="0" indent="0">
              <a:spcBef>
                <a:spcPts val="1000"/>
              </a:spcBef>
              <a:buClrTx/>
              <a:buSzTx/>
              <a:buFontTx/>
              <a:buNone/>
              <a:defRPr sz="1000">
                <a:latin typeface="+mj-lt"/>
                <a:ea typeface="+mj-ea"/>
                <a:cs typeface="+mj-cs"/>
                <a:sym typeface="Roboto"/>
              </a:defRPr>
            </a:pPr>
            <a:r>
              <a:t>Diapositive 30 : </a:t>
            </a:r>
            <a:r>
              <a:rPr u="sng">
                <a:solidFill>
                  <a:srgbClr val="0563C1"/>
                </a:solidFill>
                <a:uFill>
                  <a:solidFill>
                    <a:srgbClr val="0563C1"/>
                  </a:solidFill>
                </a:uFill>
              </a:rPr>
              <a:t>https://fr.wikipedia.org/wiki/Pensionnat_autochtone_au_Canada#/media/Fichier:R.C._Indian_Residential_School_Study_Time,_Fort_Resolution,_N.W.T.JPG</a:t>
            </a:r>
          </a:p>
          <a:p>
            <a:pPr marL="0" indent="0">
              <a:spcBef>
                <a:spcPts val="1000"/>
              </a:spcBef>
              <a:buClrTx/>
              <a:buSzTx/>
              <a:buFontTx/>
              <a:buNone/>
              <a:defRPr sz="1000">
                <a:latin typeface="+mj-lt"/>
                <a:ea typeface="+mj-ea"/>
                <a:cs typeface="+mj-cs"/>
                <a:sym typeface="Roboto"/>
              </a:defRPr>
            </a:pPr>
            <a:r>
              <a:t>Diapositive 31 : </a:t>
            </a:r>
            <a:r>
              <a:rPr u="sng">
                <a:solidFill>
                  <a:srgbClr val="0563C1"/>
                </a:solidFill>
                <a:uFill>
                  <a:solidFill>
                    <a:srgbClr val="0563C1"/>
                  </a:solidFill>
                </a:uFill>
              </a:rPr>
              <a:t>https://www.flickr.com/photos/vwcampin/50286605961/</a:t>
            </a:r>
          </a:p>
          <a:p>
            <a:pPr marL="0" indent="0">
              <a:spcBef>
                <a:spcPts val="1000"/>
              </a:spcBef>
              <a:buClrTx/>
              <a:buSzTx/>
              <a:buFontTx/>
              <a:buNone/>
              <a:defRPr sz="1000">
                <a:latin typeface="+mj-lt"/>
                <a:ea typeface="+mj-ea"/>
                <a:cs typeface="+mj-cs"/>
                <a:sym typeface="Roboto"/>
              </a:defRPr>
            </a:pPr>
            <a:r>
              <a:t>Diapositive 32 : </a:t>
            </a:r>
            <a:r>
              <a:rPr u="sng">
                <a:solidFill>
                  <a:srgbClr val="0563C1"/>
                </a:solidFill>
                <a:uFill>
                  <a:solidFill>
                    <a:srgbClr val="0563C1"/>
                  </a:solidFill>
                </a:uFill>
              </a:rPr>
              <a:t>https://www.flickr.com/photos/lea-kim/8371391919</a:t>
            </a:r>
          </a:p>
          <a:p>
            <a:pPr marL="0" indent="0">
              <a:spcBef>
                <a:spcPts val="1000"/>
              </a:spcBef>
              <a:buClrTx/>
              <a:buSzTx/>
              <a:buFontTx/>
              <a:buNone/>
              <a:defRPr sz="1000">
                <a:latin typeface="+mj-lt"/>
                <a:ea typeface="+mj-ea"/>
                <a:cs typeface="+mj-cs"/>
                <a:sym typeface="Roboto"/>
              </a:defRPr>
            </a:pPr>
            <a:r>
              <a:t>Diapositive 33 : </a:t>
            </a:r>
            <a:r>
              <a:rPr u="sng">
                <a:solidFill>
                  <a:srgbClr val="0563C1"/>
                </a:solidFill>
                <a:uFill>
                  <a:solidFill>
                    <a:srgbClr val="0563C1"/>
                  </a:solidFill>
                </a:uFill>
              </a:rPr>
              <a:t>https://www.flickr.com/photos/asiandevelopmentbank/49932372106</a:t>
            </a:r>
          </a:p>
          <a:p>
            <a:pPr marL="0" indent="0">
              <a:spcBef>
                <a:spcPts val="1000"/>
              </a:spcBef>
              <a:buClrTx/>
              <a:buSzTx/>
              <a:buFontTx/>
              <a:buNone/>
              <a:defRPr sz="1000">
                <a:latin typeface="+mj-lt"/>
                <a:ea typeface="+mj-ea"/>
                <a:cs typeface="+mj-cs"/>
                <a:sym typeface="Roboto"/>
              </a:defRPr>
            </a:pPr>
            <a:r>
              <a:t>Diapositive 34 : </a:t>
            </a:r>
            <a:r>
              <a:rPr u="sng">
                <a:solidFill>
                  <a:srgbClr val="0563C1"/>
                </a:solidFill>
                <a:uFill>
                  <a:solidFill>
                    <a:srgbClr val="0563C1"/>
                  </a:solidFill>
                </a:uFill>
              </a:rPr>
              <a:t>https://www.flickr.com/photos/lea-kim/50118065767</a:t>
            </a:r>
          </a:p>
          <a:p>
            <a:pPr marL="0" indent="0">
              <a:spcBef>
                <a:spcPts val="1000"/>
              </a:spcBef>
              <a:buClrTx/>
              <a:buSzTx/>
              <a:buFontTx/>
              <a:buNone/>
              <a:defRPr sz="1000">
                <a:latin typeface="+mj-lt"/>
                <a:ea typeface="+mj-ea"/>
                <a:cs typeface="+mj-cs"/>
                <a:sym typeface="Roboto"/>
              </a:defRPr>
            </a:pPr>
            <a:r>
              <a:t>Diapositive 35 : </a:t>
            </a:r>
            <a:r>
              <a:rPr u="sng">
                <a:solidFill>
                  <a:srgbClr val="0563C1"/>
                </a:solidFill>
                <a:uFill>
                  <a:solidFill>
                    <a:srgbClr val="0563C1"/>
                  </a:solidFill>
                </a:uFill>
              </a:rPr>
              <a:t>https://www.flickr.com/photos/lea-kim/8372461702</a:t>
            </a:r>
          </a:p>
          <a:p>
            <a:pPr marL="0" indent="0">
              <a:spcBef>
                <a:spcPts val="1000"/>
              </a:spcBef>
              <a:buClrTx/>
              <a:buSzTx/>
              <a:buFontTx/>
              <a:buNone/>
              <a:defRPr sz="1000">
                <a:latin typeface="+mj-lt"/>
                <a:ea typeface="+mj-ea"/>
                <a:cs typeface="+mj-cs"/>
                <a:sym typeface="Roboto"/>
              </a:defRPr>
            </a:pPr>
            <a:r>
              <a:t>Diapositive 36 : </a:t>
            </a:r>
            <a:r>
              <a:rPr u="sng">
                <a:solidFill>
                  <a:srgbClr val="0563C1"/>
                </a:solidFill>
                <a:uFill>
                  <a:solidFill>
                    <a:srgbClr val="0563C1"/>
                  </a:solidFill>
                </a:uFill>
              </a:rPr>
              <a:t>https://en.wikipedia.org/wiki/Le_Marron_Inconnu#/media/File:Le_Marron_Inconnu,_detail_2009.jpg</a:t>
            </a:r>
          </a:p>
        </p:txBody>
      </p:sp>
      <p:sp>
        <p:nvSpPr>
          <p:cNvPr id="286" name="Médiagraphie"/>
          <p:cNvSpPr txBox="1">
            <a:spLocks noGrp="1"/>
          </p:cNvSpPr>
          <p:nvPr>
            <p:ph type="title" idx="4294967295"/>
          </p:nvPr>
        </p:nvSpPr>
        <p:spPr>
          <a:xfrm>
            <a:off x="512227" y="292371"/>
            <a:ext cx="2769765" cy="660808"/>
          </a:xfrm>
          <a:prstGeom prst="rect">
            <a:avLst/>
          </a:prstGeom>
        </p:spPr>
        <p:txBody>
          <a:bodyPr/>
          <a:lstStyle>
            <a:lvl1pPr defTabSz="457200">
              <a:defRPr sz="3500" baseline="29885">
                <a:solidFill>
                  <a:srgbClr val="000000"/>
                </a:solidFill>
                <a:latin typeface="Volkhov Regular"/>
                <a:ea typeface="Volkhov Regular"/>
                <a:cs typeface="Volkhov Regular"/>
                <a:sym typeface="Volkhov Regular"/>
              </a:defRPr>
            </a:lvl1pPr>
          </a:lstStyle>
          <a:p>
            <a:r>
              <a:t>Médiagraphie</a:t>
            </a:r>
          </a:p>
        </p:txBody>
      </p:sp>
      <p:sp>
        <p:nvSpPr>
          <p:cNvPr id="287" name="Rectangle 14"/>
          <p:cNvSpPr/>
          <p:nvPr/>
        </p:nvSpPr>
        <p:spPr>
          <a:xfrm>
            <a:off x="599556" y="840351"/>
            <a:ext cx="1980581" cy="28318"/>
          </a:xfrm>
          <a:prstGeom prst="rect">
            <a:avLst/>
          </a:prstGeom>
          <a:solidFill>
            <a:srgbClr val="FFCD00"/>
          </a:solidFill>
          <a:ln w="12700">
            <a:miter lim="400000"/>
          </a:ln>
        </p:spPr>
        <p:txBody>
          <a:bodyPr lIns="45719" rIns="45719" anchor="ctr"/>
          <a:lstStyle/>
          <a:p>
            <a:pPr>
              <a:defRPr>
                <a:latin typeface="Selawik Light"/>
                <a:ea typeface="Selawik Light"/>
                <a:cs typeface="Selawik Light"/>
                <a:sym typeface="Selawik Light"/>
              </a:defRPr>
            </a:pPr>
            <a:endParaRPr/>
          </a:p>
        </p:txBody>
      </p:sp>
      <p:sp>
        <p:nvSpPr>
          <p:cNvPr id="288" name="Sous-titre 2"/>
          <p:cNvSpPr txBox="1"/>
          <p:nvPr/>
        </p:nvSpPr>
        <p:spPr>
          <a:xfrm>
            <a:off x="516953" y="1004631"/>
            <a:ext cx="5137285" cy="334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76655">
              <a:lnSpc>
                <a:spcPct val="130000"/>
              </a:lnSpc>
              <a:spcBef>
                <a:spcPts val="700"/>
              </a:spcBef>
              <a:defRPr sz="1184">
                <a:latin typeface="Roboto Light"/>
                <a:ea typeface="Roboto Light"/>
                <a:cs typeface="Roboto Light"/>
                <a:sym typeface="Roboto Light"/>
              </a:defRPr>
            </a:lvl1pPr>
          </a:lstStyle>
          <a:p>
            <a:r>
              <a:t>Toutes les images sont tirées du domaine public. On pourra les consulter ici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 name="C’est essentiellement durant l’expansion européenne, entre les 16e et 19e siècles, que la notion de race,  en tant que descripteur physique, a émergée.…"/>
          <p:cNvSpPr txBox="1"/>
          <p:nvPr/>
        </p:nvSpPr>
        <p:spPr>
          <a:xfrm>
            <a:off x="274674" y="1318701"/>
            <a:ext cx="4427324" cy="508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434340" indent="-434340" defTabSz="868680">
              <a:lnSpc>
                <a:spcPct val="120000"/>
              </a:lnSpc>
              <a:spcBef>
                <a:spcPts val="1400"/>
              </a:spcBef>
              <a:buClr>
                <a:srgbClr val="FFCD00"/>
              </a:buClr>
              <a:buSzPct val="150000"/>
              <a:buFont typeface="Arial"/>
              <a:buChar char="•"/>
              <a:defRPr sz="2470">
                <a:solidFill>
                  <a:srgbClr val="FFFFFF"/>
                </a:solidFill>
                <a:latin typeface="Roboto Light"/>
                <a:ea typeface="Roboto Light"/>
                <a:cs typeface="Roboto Light"/>
                <a:sym typeface="Roboto Light"/>
              </a:defRPr>
            </a:pPr>
            <a:r>
              <a:t>C’est essentiellement durant l’expansion européenne, entre les 16e et 19e siècles, que la notion de race, </a:t>
            </a:r>
            <a:br/>
            <a:r>
              <a:t>en tant que descripteur physique, a émergée. </a:t>
            </a:r>
          </a:p>
          <a:p>
            <a:pPr marL="434340" indent="-434340" defTabSz="868680">
              <a:lnSpc>
                <a:spcPct val="120000"/>
              </a:lnSpc>
              <a:spcBef>
                <a:spcPts val="1400"/>
              </a:spcBef>
              <a:buClr>
                <a:srgbClr val="FFCD00"/>
              </a:buClr>
              <a:buSzPct val="150000"/>
              <a:buFont typeface="Arial"/>
              <a:buChar char="•"/>
              <a:defRPr sz="2470">
                <a:solidFill>
                  <a:srgbClr val="FFFFFF"/>
                </a:solidFill>
                <a:latin typeface="Roboto Light"/>
                <a:ea typeface="Roboto Light"/>
                <a:cs typeface="Roboto Light"/>
                <a:sym typeface="Roboto Light"/>
              </a:defRPr>
            </a:pPr>
            <a:r>
              <a:t>Elle apparaît au même moment où les colon.ne.s européen.ne.s entrent </a:t>
            </a:r>
            <a:br/>
            <a:r>
              <a:t>en contact avec de nouvelles populations. </a:t>
            </a:r>
          </a:p>
        </p:txBody>
      </p:sp>
      <p:sp>
        <p:nvSpPr>
          <p:cNvPr id="59" name="L’Europe découvre un monde qui lui est nouveau"/>
          <p:cNvSpPr txBox="1"/>
          <p:nvPr/>
        </p:nvSpPr>
        <p:spPr>
          <a:xfrm>
            <a:off x="284019" y="166863"/>
            <a:ext cx="11663425" cy="1008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49223">
              <a:defRPr sz="3905" spc="-27">
                <a:solidFill>
                  <a:srgbClr val="FFFFFF"/>
                </a:solidFill>
                <a:latin typeface="Volkhov Regular"/>
                <a:ea typeface="Volkhov Regular"/>
                <a:cs typeface="Volkhov Regular"/>
                <a:sym typeface="Volkhov Regular"/>
              </a:defRPr>
            </a:lvl1pPr>
          </a:lstStyle>
          <a:p>
            <a:r>
              <a:t>L’Europe découvre un monde qui lui est nouveau</a:t>
            </a:r>
          </a:p>
        </p:txBody>
      </p:sp>
      <p:pic>
        <p:nvPicPr>
          <p:cNvPr id="60" name="Picture 2" descr="Picture 2"/>
          <p:cNvPicPr>
            <a:picLocks noChangeAspect="1"/>
          </p:cNvPicPr>
          <p:nvPr/>
        </p:nvPicPr>
        <p:blipFill>
          <a:blip r:embed="rId3"/>
          <a:srcRect r="11054" b="180"/>
          <a:stretch>
            <a:fillRect/>
          </a:stretch>
        </p:blipFill>
        <p:spPr>
          <a:xfrm>
            <a:off x="5292910" y="1009723"/>
            <a:ext cx="6892853" cy="5859617"/>
          </a:xfrm>
          <a:prstGeom prst="rect">
            <a:avLst/>
          </a:prstGeom>
          <a:ln w="12700">
            <a:miter lim="400000"/>
          </a:ln>
        </p:spPr>
      </p:pic>
      <p:sp>
        <p:nvSpPr>
          <p:cNvPr id="61" name="Rectangle 31"/>
          <p:cNvSpPr/>
          <p:nvPr/>
        </p:nvSpPr>
        <p:spPr>
          <a:xfrm>
            <a:off x="-7561" y="977647"/>
            <a:ext cx="12216529" cy="102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5" name="Au siècle des Lumières, des philosophes jettent les bases d’une nouvelle conception de l’être humain qui consacre une haute idée de l’être humain et de sa dignité, de l’individu doté de raison et de libre arbitre.…"/>
          <p:cNvSpPr txBox="1"/>
          <p:nvPr/>
        </p:nvSpPr>
        <p:spPr>
          <a:xfrm>
            <a:off x="265953" y="1530941"/>
            <a:ext cx="5965626" cy="508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marL="402336" indent="-402336" defTabSz="804672">
              <a:lnSpc>
                <a:spcPct val="130000"/>
              </a:lnSpc>
              <a:spcBef>
                <a:spcPts val="1300"/>
              </a:spcBef>
              <a:buClr>
                <a:srgbClr val="FFCD00"/>
              </a:buClr>
              <a:buSzPct val="150000"/>
              <a:buFont typeface="Arial"/>
              <a:buChar char="•"/>
              <a:defRPr sz="2288">
                <a:solidFill>
                  <a:srgbClr val="FFFFFF"/>
                </a:solidFill>
                <a:latin typeface="Roboto Light"/>
                <a:ea typeface="Roboto Light"/>
                <a:cs typeface="Roboto Light"/>
                <a:sym typeface="Roboto Light"/>
              </a:defRPr>
            </a:pPr>
            <a:r>
              <a:t>Au siècle des Lumières, des philosophes jettent les bases d’une nouvelle conception de l’être humain qui consacre une haute idée de l’être humain et de sa dignité, de l’individu doté de raison et de libre arbitre.</a:t>
            </a:r>
          </a:p>
          <a:p>
            <a:pPr marL="402336" indent="-402336" defTabSz="804672">
              <a:lnSpc>
                <a:spcPct val="130000"/>
              </a:lnSpc>
              <a:spcBef>
                <a:spcPts val="1300"/>
              </a:spcBef>
              <a:buClr>
                <a:srgbClr val="FFCD00"/>
              </a:buClr>
              <a:buSzPct val="150000"/>
              <a:buFont typeface="Arial"/>
              <a:buChar char="•"/>
              <a:defRPr sz="2288">
                <a:solidFill>
                  <a:srgbClr val="FFFFFF"/>
                </a:solidFill>
                <a:latin typeface="Roboto Light"/>
                <a:ea typeface="Roboto Light"/>
                <a:cs typeface="Roboto Light"/>
                <a:sym typeface="Roboto Light"/>
              </a:defRPr>
            </a:pPr>
            <a:r>
              <a:t>L’Europe humaniste, vivier des philosophies des Lumières et de la théorie du droit naturel, est pourtant, paradoxalement, marquée par ses pratiques esclavagistes et impérialistes qu’elle perpétue dans </a:t>
            </a:r>
            <a:br/>
            <a:r>
              <a:t>les colonies. </a:t>
            </a:r>
          </a:p>
        </p:txBody>
      </p:sp>
      <p:sp>
        <p:nvSpPr>
          <p:cNvPr id="66" name="Humanisme et esclavagisme"/>
          <p:cNvSpPr txBox="1"/>
          <p:nvPr/>
        </p:nvSpPr>
        <p:spPr>
          <a:xfrm>
            <a:off x="264288" y="110558"/>
            <a:ext cx="11470057"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6000" spc="17">
                <a:solidFill>
                  <a:srgbClr val="FFFFFF"/>
                </a:solidFill>
                <a:latin typeface="Volkhov Regular"/>
                <a:ea typeface="Volkhov Regular"/>
                <a:cs typeface="Volkhov Regular"/>
                <a:sym typeface="Volkhov Regular"/>
              </a:defRPr>
            </a:lvl1pPr>
          </a:lstStyle>
          <a:p>
            <a:r>
              <a:t>Humanisme et esclavagisme</a:t>
            </a:r>
          </a:p>
        </p:txBody>
      </p:sp>
      <p:pic>
        <p:nvPicPr>
          <p:cNvPr id="67" name="Picture 2" descr="Picture 2"/>
          <p:cNvPicPr>
            <a:picLocks noChangeAspect="1"/>
          </p:cNvPicPr>
          <p:nvPr/>
        </p:nvPicPr>
        <p:blipFill>
          <a:blip r:embed="rId3"/>
          <a:srcRect l="3909" t="15503" r="39066" b="24"/>
          <a:stretch>
            <a:fillRect/>
          </a:stretch>
        </p:blipFill>
        <p:spPr>
          <a:xfrm>
            <a:off x="6499454" y="1289375"/>
            <a:ext cx="5695681" cy="5568624"/>
          </a:xfrm>
          <a:prstGeom prst="rect">
            <a:avLst/>
          </a:prstGeom>
          <a:ln w="12700">
            <a:miter lim="400000"/>
          </a:ln>
        </p:spPr>
      </p:pic>
      <p:sp>
        <p:nvSpPr>
          <p:cNvPr id="68" name="Rectangle 31"/>
          <p:cNvSpPr/>
          <p:nvPr/>
        </p:nvSpPr>
        <p:spPr>
          <a:xfrm>
            <a:off x="-7561" y="1282883"/>
            <a:ext cx="12216529" cy="102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2" name="Image 4" descr="Image 4"/>
          <p:cNvPicPr>
            <a:picLocks noChangeAspect="1"/>
          </p:cNvPicPr>
          <p:nvPr/>
        </p:nvPicPr>
        <p:blipFill>
          <a:blip r:embed="rId3"/>
          <a:srcRect l="4037" t="24731" r="909" b="34768"/>
          <a:stretch>
            <a:fillRect/>
          </a:stretch>
        </p:blipFill>
        <p:spPr>
          <a:xfrm>
            <a:off x="-24607" y="1302721"/>
            <a:ext cx="12241074" cy="3285857"/>
          </a:xfrm>
          <a:prstGeom prst="rect">
            <a:avLst/>
          </a:prstGeom>
          <a:ln w="12700">
            <a:miter lim="400000"/>
          </a:ln>
        </p:spPr>
      </p:pic>
      <p:sp>
        <p:nvSpPr>
          <p:cNvPr id="73" name="Racisme et esclavage"/>
          <p:cNvSpPr txBox="1"/>
          <p:nvPr/>
        </p:nvSpPr>
        <p:spPr>
          <a:xfrm>
            <a:off x="264288" y="110558"/>
            <a:ext cx="11470057" cy="1470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6000" spc="17">
                <a:solidFill>
                  <a:srgbClr val="FFFFFF"/>
                </a:solidFill>
                <a:latin typeface="Volkhov Regular"/>
                <a:ea typeface="Volkhov Regular"/>
                <a:cs typeface="Volkhov Regular"/>
                <a:sym typeface="Volkhov Regular"/>
              </a:defRPr>
            </a:lvl1pPr>
          </a:lstStyle>
          <a:p>
            <a:r>
              <a:t>Racisme et esclavage</a:t>
            </a:r>
          </a:p>
        </p:txBody>
      </p:sp>
      <p:sp>
        <p:nvSpPr>
          <p:cNvPr id="74" name="Rectangle 31"/>
          <p:cNvSpPr/>
          <p:nvPr/>
        </p:nvSpPr>
        <p:spPr>
          <a:xfrm>
            <a:off x="-7561" y="1282883"/>
            <a:ext cx="12216529" cy="102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75" name="Comment concilier l’humanisme et les pratiques esclavagistes et coloniales ?…"/>
          <p:cNvSpPr txBox="1"/>
          <p:nvPr/>
        </p:nvSpPr>
        <p:spPr>
          <a:xfrm>
            <a:off x="265953" y="4880020"/>
            <a:ext cx="11660094" cy="2257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lnSpc>
                <a:spcPct val="130000"/>
              </a:lnSpc>
              <a:spcBef>
                <a:spcPts val="1000"/>
              </a:spcBef>
              <a:buClr>
                <a:srgbClr val="FFCD00"/>
              </a:buClr>
              <a:buSzPct val="150000"/>
              <a:buFont typeface="Arial"/>
              <a:buChar char="•"/>
              <a:defRPr sz="2600">
                <a:solidFill>
                  <a:srgbClr val="FFFFFF"/>
                </a:solidFill>
                <a:latin typeface="Roboto Light"/>
                <a:ea typeface="Roboto Light"/>
                <a:cs typeface="Roboto Light"/>
                <a:sym typeface="Roboto Light"/>
              </a:defRPr>
            </a:pPr>
            <a:r>
              <a:t>Comment concilier l’humanisme et les pratiques esclavagistes et coloniales ? </a:t>
            </a:r>
          </a:p>
          <a:p>
            <a:pPr marL="342900" indent="-342900">
              <a:lnSpc>
                <a:spcPct val="130000"/>
              </a:lnSpc>
              <a:spcBef>
                <a:spcPts val="1500"/>
              </a:spcBef>
              <a:buClr>
                <a:srgbClr val="FFCD00"/>
              </a:buClr>
              <a:buSzPct val="150000"/>
              <a:buFont typeface="Arial"/>
              <a:buChar char="•"/>
              <a:defRPr sz="2600">
                <a:solidFill>
                  <a:srgbClr val="FFFFFF"/>
                </a:solidFill>
                <a:latin typeface="Roboto Light"/>
                <a:ea typeface="Roboto Light"/>
                <a:cs typeface="Roboto Light"/>
                <a:sym typeface="Roboto Light"/>
              </a:defRPr>
            </a:pPr>
            <a:r>
              <a:t>Pour justifier leur domination, on classifie et on hiérarchise les êtres humains à l’aide de la notion de race.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 name="Straight Connector 17"/>
          <p:cNvSpPr/>
          <p:nvPr/>
        </p:nvSpPr>
        <p:spPr>
          <a:xfrm flipH="1">
            <a:off x="4732556" y="950789"/>
            <a:ext cx="1" cy="511486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80" name="Espace réservé du contenu 2"/>
          <p:cNvSpPr txBox="1"/>
          <p:nvPr/>
        </p:nvSpPr>
        <p:spPr>
          <a:xfrm>
            <a:off x="4880031" y="687868"/>
            <a:ext cx="7055654" cy="5640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49504" indent="-349504" defTabSz="786384">
              <a:lnSpc>
                <a:spcPct val="130000"/>
              </a:lnSpc>
              <a:spcBef>
                <a:spcPts val="1200"/>
              </a:spcBef>
              <a:buClr>
                <a:srgbClr val="FFCD00"/>
              </a:buClr>
              <a:buSzPct val="150000"/>
              <a:buFont typeface="Arial"/>
              <a:buChar char="•"/>
              <a:defRPr sz="2924">
                <a:solidFill>
                  <a:srgbClr val="FFFFFF"/>
                </a:solidFill>
                <a:latin typeface="Roboto Light"/>
                <a:ea typeface="Roboto Light"/>
                <a:cs typeface="Roboto Light"/>
                <a:sym typeface="Roboto Light"/>
              </a:defRPr>
            </a:pPr>
            <a:r>
              <a:t>Pour asseoir cette croyance en une hiérarchie raciale, ce sont savant.e.s, intellectuel.le.s, philosophes et anthropologues qui s’affairent à la tâche. </a:t>
            </a:r>
          </a:p>
          <a:p>
            <a:pPr marL="349504" indent="-349504" defTabSz="786384">
              <a:lnSpc>
                <a:spcPct val="130000"/>
              </a:lnSpc>
              <a:spcBef>
                <a:spcPts val="1200"/>
              </a:spcBef>
              <a:buClr>
                <a:srgbClr val="FFCD00"/>
              </a:buClr>
              <a:buSzPct val="150000"/>
              <a:buFont typeface="Arial"/>
              <a:buChar char="•"/>
              <a:defRPr sz="2924">
                <a:solidFill>
                  <a:srgbClr val="FFFFFF"/>
                </a:solidFill>
                <a:latin typeface="Roboto Light"/>
                <a:ea typeface="Roboto Light"/>
                <a:cs typeface="Roboto Light"/>
                <a:sym typeface="Roboto Light"/>
              </a:defRPr>
            </a:pPr>
            <a:r>
              <a:t>La classification et la hiérarchisation raciales sont utilisées pour justifier </a:t>
            </a:r>
            <a:br/>
            <a:r>
              <a:t>la capture et l’asservissement de plusieurs millions d’Africain.e.s </a:t>
            </a:r>
            <a:br/>
            <a:r>
              <a:t>(entre 12,5 et 17 millions).</a:t>
            </a:r>
          </a:p>
        </p:txBody>
      </p:sp>
      <p:sp>
        <p:nvSpPr>
          <p:cNvPr id="81" name="Titre 1"/>
          <p:cNvSpPr txBox="1"/>
          <p:nvPr/>
        </p:nvSpPr>
        <p:spPr>
          <a:xfrm>
            <a:off x="169192" y="1826323"/>
            <a:ext cx="4192670" cy="2887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a:lnSpc>
                <a:spcPct val="110000"/>
              </a:lnSpc>
              <a:buClr>
                <a:srgbClr val="FFCD00"/>
              </a:buClr>
              <a:buFont typeface="Arial"/>
              <a:defRPr sz="5200" spc="-88">
                <a:solidFill>
                  <a:srgbClr val="FFFFFF"/>
                </a:solidFill>
                <a:latin typeface="Volkhov Regular"/>
                <a:ea typeface="Volkhov Regular"/>
                <a:cs typeface="Volkhov Regular"/>
                <a:sym typeface="Volkhov Regular"/>
              </a:defRPr>
            </a:lvl1pPr>
          </a:lstStyle>
          <a:p>
            <a:r>
              <a:t>Racisme, esclavage et colonisation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 name="Picture 12" descr="Picture 12"/>
          <p:cNvPicPr>
            <a:picLocks noChangeAspect="1"/>
          </p:cNvPicPr>
          <p:nvPr/>
        </p:nvPicPr>
        <p:blipFill>
          <a:blip r:embed="rId3"/>
          <a:srcRect l="6326" r="12866" b="1083"/>
          <a:stretch>
            <a:fillRect/>
          </a:stretch>
        </p:blipFill>
        <p:spPr>
          <a:xfrm>
            <a:off x="7117316" y="-25208"/>
            <a:ext cx="5093425" cy="6908527"/>
          </a:xfrm>
          <a:prstGeom prst="rect">
            <a:avLst/>
          </a:prstGeom>
          <a:ln w="12700">
            <a:miter lim="400000"/>
          </a:ln>
        </p:spPr>
      </p:pic>
      <p:sp>
        <p:nvSpPr>
          <p:cNvPr id="84" name="Titre 1"/>
          <p:cNvSpPr txBox="1"/>
          <p:nvPr/>
        </p:nvSpPr>
        <p:spPr>
          <a:xfrm>
            <a:off x="279930" y="-58944"/>
            <a:ext cx="6605094" cy="1488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758951">
              <a:defRPr sz="4648">
                <a:solidFill>
                  <a:srgbClr val="FFFFFF"/>
                </a:solidFill>
                <a:latin typeface="Volkhov Regular"/>
                <a:ea typeface="Volkhov Regular"/>
                <a:cs typeface="Volkhov Regular"/>
                <a:sym typeface="Volkhov Regular"/>
              </a:defRPr>
            </a:lvl1pPr>
          </a:lstStyle>
          <a:p>
            <a:r>
              <a:t>Un racisme biologique</a:t>
            </a:r>
          </a:p>
        </p:txBody>
      </p:sp>
      <p:sp>
        <p:nvSpPr>
          <p:cNvPr id="85" name="Espace réservé du contenu 2"/>
          <p:cNvSpPr txBox="1"/>
          <p:nvPr/>
        </p:nvSpPr>
        <p:spPr>
          <a:xfrm>
            <a:off x="369708" y="1621484"/>
            <a:ext cx="6247713" cy="4904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303784" indent="-303784" defTabSz="841247">
              <a:lnSpc>
                <a:spcPct val="130000"/>
              </a:lnSpc>
              <a:spcBef>
                <a:spcPts val="1300"/>
              </a:spcBef>
              <a:buClr>
                <a:srgbClr val="FFCD00"/>
              </a:buClr>
              <a:buSzPct val="150000"/>
              <a:buFont typeface="Arial"/>
              <a:buChar char="•"/>
              <a:defRPr sz="2300">
                <a:solidFill>
                  <a:srgbClr val="FFFFFF"/>
                </a:solidFill>
                <a:latin typeface="Roboto Light"/>
                <a:ea typeface="Roboto Light"/>
                <a:cs typeface="Roboto Light"/>
                <a:sym typeface="Roboto Light"/>
              </a:defRPr>
            </a:pPr>
            <a:r>
              <a:t>Au 18e siècle, on s’inspire des catégorisations des sciences biologiques pour établir </a:t>
            </a:r>
            <a:br/>
            <a:r>
              <a:t>une hiérarchie entre les humains.</a:t>
            </a:r>
          </a:p>
          <a:p>
            <a:pPr marL="303784" indent="-303784" defTabSz="841247">
              <a:lnSpc>
                <a:spcPct val="130000"/>
              </a:lnSpc>
              <a:spcBef>
                <a:spcPts val="1300"/>
              </a:spcBef>
              <a:buClr>
                <a:srgbClr val="FFCD00"/>
              </a:buClr>
              <a:buSzPct val="150000"/>
              <a:buFont typeface="Arial"/>
              <a:buChar char="•"/>
              <a:defRPr sz="2300">
                <a:solidFill>
                  <a:srgbClr val="FFFFFF"/>
                </a:solidFill>
                <a:latin typeface="Roboto Light"/>
                <a:ea typeface="Roboto Light"/>
                <a:cs typeface="Roboto Light"/>
                <a:sym typeface="Roboto Light"/>
              </a:defRPr>
            </a:pPr>
            <a:r>
              <a:t>On utilise des techniques empruntées à la zoologie, telles que la craniométrie, pour faire la preuve de la supériorité de la race blanche. </a:t>
            </a:r>
          </a:p>
          <a:p>
            <a:pPr marL="303784" indent="-303784" defTabSz="841247">
              <a:lnSpc>
                <a:spcPct val="130000"/>
              </a:lnSpc>
              <a:spcBef>
                <a:spcPts val="1300"/>
              </a:spcBef>
              <a:buClr>
                <a:srgbClr val="FFCD00"/>
              </a:buClr>
              <a:buSzPct val="150000"/>
              <a:buFont typeface="Arial"/>
              <a:buChar char="•"/>
              <a:defRPr sz="2300">
                <a:solidFill>
                  <a:srgbClr val="FFFFFF"/>
                </a:solidFill>
                <a:latin typeface="Roboto Light"/>
                <a:ea typeface="Roboto Light"/>
                <a:cs typeface="Roboto Light"/>
                <a:sym typeface="Roboto Light"/>
              </a:defRPr>
            </a:pPr>
            <a:r>
              <a:t>Paul Broca calcule le volume des crânes </a:t>
            </a:r>
            <a:br/>
            <a:r>
              <a:t>et compare les résultats. Il conclut que </a:t>
            </a:r>
            <a:br/>
            <a:r>
              <a:t>la race blanche est la plus intelligente, </a:t>
            </a:r>
            <a:br/>
            <a:r>
              <a:t>car sa capacité crânienne est la plus élevée.  </a:t>
            </a:r>
          </a:p>
        </p:txBody>
      </p:sp>
      <p:sp>
        <p:nvSpPr>
          <p:cNvPr id="86" name="Rectangle 31"/>
          <p:cNvSpPr/>
          <p:nvPr/>
        </p:nvSpPr>
        <p:spPr>
          <a:xfrm>
            <a:off x="425169" y="1254694"/>
            <a:ext cx="6261503" cy="1149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descr="Picture 2"/>
          <p:cNvPicPr>
            <a:picLocks noChangeAspect="1"/>
          </p:cNvPicPr>
          <p:nvPr/>
        </p:nvPicPr>
        <p:blipFill>
          <a:blip r:embed="rId3"/>
          <a:srcRect t="1072" r="13534" b="11492"/>
          <a:stretch>
            <a:fillRect/>
          </a:stretch>
        </p:blipFill>
        <p:spPr>
          <a:xfrm>
            <a:off x="7155146" y="332427"/>
            <a:ext cx="5063364" cy="6522388"/>
          </a:xfrm>
          <a:prstGeom prst="rect">
            <a:avLst/>
          </a:prstGeom>
          <a:ln w="12700">
            <a:miter lim="400000"/>
          </a:ln>
        </p:spPr>
      </p:pic>
      <p:sp>
        <p:nvSpPr>
          <p:cNvPr id="91" name="Titre 1"/>
          <p:cNvSpPr txBox="1">
            <a:spLocks noGrp="1"/>
          </p:cNvSpPr>
          <p:nvPr>
            <p:ph type="title" idx="4294967295"/>
          </p:nvPr>
        </p:nvSpPr>
        <p:spPr>
          <a:xfrm>
            <a:off x="349326" y="415329"/>
            <a:ext cx="7827310" cy="1248606"/>
          </a:xfrm>
          <a:prstGeom prst="rect">
            <a:avLst/>
          </a:prstGeom>
        </p:spPr>
        <p:txBody>
          <a:bodyPr anchor="t"/>
          <a:lstStyle>
            <a:lvl1pPr>
              <a:defRPr sz="4500">
                <a:solidFill>
                  <a:srgbClr val="000000"/>
                </a:solidFill>
                <a:latin typeface="Volkhov Regular"/>
                <a:ea typeface="Volkhov Regular"/>
                <a:cs typeface="Volkhov Regular"/>
                <a:sym typeface="Volkhov Regular"/>
              </a:defRPr>
            </a:lvl1pPr>
          </a:lstStyle>
          <a:p>
            <a:r>
              <a:t>Les classifications raciales </a:t>
            </a:r>
          </a:p>
        </p:txBody>
      </p:sp>
      <p:sp>
        <p:nvSpPr>
          <p:cNvPr id="92" name="Espace réservé du texte 2"/>
          <p:cNvSpPr txBox="1">
            <a:spLocks noGrp="1"/>
          </p:cNvSpPr>
          <p:nvPr>
            <p:ph type="body" sz="half" idx="4294967295"/>
          </p:nvPr>
        </p:nvSpPr>
        <p:spPr>
          <a:xfrm>
            <a:off x="328887" y="1650274"/>
            <a:ext cx="6749690" cy="4551097"/>
          </a:xfrm>
          <a:prstGeom prst="rect">
            <a:avLst/>
          </a:prstGeom>
        </p:spPr>
        <p:txBody>
          <a:bodyPr/>
          <a:lstStyle/>
          <a:p>
            <a:pPr marL="317500" indent="-317500">
              <a:lnSpc>
                <a:spcPct val="130000"/>
              </a:lnSpc>
              <a:spcBef>
                <a:spcPts val="1000"/>
              </a:spcBef>
              <a:buClr>
                <a:srgbClr val="FFCD00"/>
              </a:buClr>
              <a:buSzPct val="175000"/>
              <a:buFont typeface="Arial"/>
              <a:buChar char="•"/>
              <a:defRPr sz="2800">
                <a:latin typeface="Roboto Light"/>
                <a:ea typeface="Roboto Light"/>
                <a:cs typeface="Roboto Light"/>
                <a:sym typeface="Roboto Light"/>
              </a:defRPr>
            </a:pPr>
            <a:r>
              <a:t>En 1853, dans </a:t>
            </a:r>
            <a:r>
              <a:rPr i="1"/>
              <a:t>Essai sur l’inégalité</a:t>
            </a:r>
            <a:br>
              <a:rPr i="1"/>
            </a:br>
            <a:r>
              <a:rPr i="1"/>
              <a:t>des races humaines</a:t>
            </a:r>
            <a:r>
              <a:t>, Arthur de Gobineau soutient qu’il existe trois races : </a:t>
            </a:r>
            <a:br/>
            <a:r>
              <a:t>noire, jaune et blanche.</a:t>
            </a:r>
          </a:p>
          <a:p>
            <a:pPr marL="317500" indent="-317500">
              <a:lnSpc>
                <a:spcPct val="130000"/>
              </a:lnSpc>
              <a:spcBef>
                <a:spcPts val="1000"/>
              </a:spcBef>
              <a:buClr>
                <a:srgbClr val="FFCD00"/>
              </a:buClr>
              <a:buSzPct val="175000"/>
              <a:buFont typeface="Arial"/>
              <a:buChar char="•"/>
              <a:defRPr sz="2800">
                <a:latin typeface="Roboto Light"/>
                <a:ea typeface="Roboto Light"/>
                <a:cs typeface="Roboto Light"/>
                <a:sym typeface="Roboto Light"/>
              </a:defRPr>
            </a:pPr>
            <a:r>
              <a:t>Il associe des traits essentiellement physiologiques et psychologiques </a:t>
            </a:r>
            <a:br/>
            <a:r>
              <a:t>à chacune des « races » .</a:t>
            </a:r>
          </a:p>
        </p:txBody>
      </p:sp>
      <p:sp>
        <p:nvSpPr>
          <p:cNvPr id="93" name="Rectangle 14"/>
          <p:cNvSpPr/>
          <p:nvPr/>
        </p:nvSpPr>
        <p:spPr>
          <a:xfrm>
            <a:off x="440919" y="1178128"/>
            <a:ext cx="7353089" cy="114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theme/theme1.xml><?xml version="1.0" encoding="utf-8"?>
<a:theme xmlns:a="http://schemas.openxmlformats.org/drawingml/2006/main" name="SavonVTI">
  <a:themeElements>
    <a:clrScheme name="SavonVTI">
      <a:dk1>
        <a:srgbClr val="000000"/>
      </a:dk1>
      <a:lt1>
        <a:srgbClr val="000000"/>
      </a:lt1>
      <a:dk2>
        <a:srgbClr val="A7A7A7"/>
      </a:dk2>
      <a:lt2>
        <a:srgbClr val="535353"/>
      </a:lt2>
      <a:accent1>
        <a:srgbClr val="96A9A9"/>
      </a:accent1>
      <a:accent2>
        <a:srgbClr val="CB581F"/>
      </a:accent2>
      <a:accent3>
        <a:srgbClr val="A28E6A"/>
      </a:accent3>
      <a:accent4>
        <a:srgbClr val="956251"/>
      </a:accent4>
      <a:accent5>
        <a:srgbClr val="918485"/>
      </a:accent5>
      <a:accent6>
        <a:srgbClr val="855D5D"/>
      </a:accent6>
      <a:hlink>
        <a:srgbClr val="0000FF"/>
      </a:hlink>
      <a:folHlink>
        <a:srgbClr val="FF00FF"/>
      </a:folHlink>
    </a:clrScheme>
    <a:fontScheme name="SavonVTI">
      <a:majorFont>
        <a:latin typeface="Roboto"/>
        <a:ea typeface="Roboto"/>
        <a:cs typeface="Roboto"/>
      </a:majorFont>
      <a:minorFont>
        <a:latin typeface="Helvetica"/>
        <a:ea typeface="Helvetica"/>
        <a:cs typeface="Helvetica"/>
      </a:minorFont>
    </a:fontScheme>
    <a:fmtScheme name="Savon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63000"/>
              </a:srgbClr>
            </a:outerShdw>
          </a:effectLst>
        </a:effectStyle>
        <a:effectStyle>
          <a:effectLst>
            <a:outerShdw blurRad="38100" dist="12700" dir="5400000" rotWithShape="0">
              <a:srgbClr val="000000">
                <a:alpha val="63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12700" dir="5400000" rotWithShape="0">
            <a:srgbClr val="000000">
              <a:alpha val="63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avonVTI">
  <a:themeElements>
    <a:clrScheme name="SavonVTI">
      <a:dk1>
        <a:srgbClr val="000000"/>
      </a:dk1>
      <a:lt1>
        <a:srgbClr val="FFFFFF"/>
      </a:lt1>
      <a:dk2>
        <a:srgbClr val="A7A7A7"/>
      </a:dk2>
      <a:lt2>
        <a:srgbClr val="535353"/>
      </a:lt2>
      <a:accent1>
        <a:srgbClr val="96A9A9"/>
      </a:accent1>
      <a:accent2>
        <a:srgbClr val="CB581F"/>
      </a:accent2>
      <a:accent3>
        <a:srgbClr val="A28E6A"/>
      </a:accent3>
      <a:accent4>
        <a:srgbClr val="956251"/>
      </a:accent4>
      <a:accent5>
        <a:srgbClr val="918485"/>
      </a:accent5>
      <a:accent6>
        <a:srgbClr val="855D5D"/>
      </a:accent6>
      <a:hlink>
        <a:srgbClr val="0000FF"/>
      </a:hlink>
      <a:folHlink>
        <a:srgbClr val="FF00FF"/>
      </a:folHlink>
    </a:clrScheme>
    <a:fontScheme name="SavonVTI">
      <a:majorFont>
        <a:latin typeface="Roboto"/>
        <a:ea typeface="Roboto"/>
        <a:cs typeface="Roboto"/>
      </a:majorFont>
      <a:minorFont>
        <a:latin typeface="Helvetica"/>
        <a:ea typeface="Helvetica"/>
        <a:cs typeface="Helvetica"/>
      </a:minorFont>
    </a:fontScheme>
    <a:fmtScheme name="Savon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63000"/>
              </a:srgbClr>
            </a:outerShdw>
          </a:effectLst>
        </a:effectStyle>
        <a:effectStyle>
          <a:effectLst>
            <a:outerShdw blurRad="38100" dist="12700" dir="5400000" rotWithShape="0">
              <a:srgbClr val="000000">
                <a:alpha val="63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12700" dir="5400000" rotWithShape="0">
            <a:srgbClr val="000000">
              <a:alpha val="63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agona Book"/>
            <a:ea typeface="Sagona Book"/>
            <a:cs typeface="Sagona Book"/>
            <a:sym typeface="Sagona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5003</Words>
  <Application>Microsoft Macintosh PowerPoint</Application>
  <PresentationFormat>Grand écran</PresentationFormat>
  <Paragraphs>201</Paragraphs>
  <Slides>38</Slides>
  <Notes>34</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38</vt:i4>
      </vt:variant>
    </vt:vector>
  </HeadingPairs>
  <TitlesOfParts>
    <vt:vector size="50" baseType="lpstr">
      <vt:lpstr>Roboto Light</vt:lpstr>
      <vt:lpstr>Sagona ExtraLight</vt:lpstr>
      <vt:lpstr>Volkhov Bold</vt:lpstr>
      <vt:lpstr>Volkhov Regular</vt:lpstr>
      <vt:lpstr>Selawik Light</vt:lpstr>
      <vt:lpstr>Sagona Book</vt:lpstr>
      <vt:lpstr>Roboto</vt:lpstr>
      <vt:lpstr>Times New Roman</vt:lpstr>
      <vt:lpstr>Arial</vt:lpstr>
      <vt:lpstr>Volkhov</vt:lpstr>
      <vt:lpstr>Garamond</vt:lpstr>
      <vt:lpstr>SavonVTI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classifications raciales </vt:lpstr>
      <vt:lpstr>Une critique des  classifications raciales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racisme systémique</vt:lpstr>
      <vt:lpstr>Présentation PowerPoint</vt:lpstr>
      <vt:lpstr>Le passage du racisme biologique  au racisme social </vt:lpstr>
      <vt:lpstr>Présentation PowerPoint</vt:lpstr>
      <vt:lpstr>Présentation PowerPoint</vt:lpstr>
      <vt:lpstr>Les conséquences du racisme : une histoire unique</vt:lpstr>
      <vt:lpstr>Présentation PowerPoint</vt:lpstr>
      <vt:lpstr>Les conséquences du racisme : les inégalités </vt:lpstr>
      <vt:lpstr>Présentation PowerPoint</vt:lpstr>
      <vt:lpstr>Santé des personnes racisées et autochtones </vt:lpstr>
      <vt:lpstr>Présentation PowerPoint</vt:lpstr>
      <vt:lpstr>Impacts sur les familles racisées et autochtones</vt:lpstr>
      <vt:lpstr>Métiers sous-payés  et précarité économique  </vt:lpstr>
      <vt:lpstr>Présentation PowerPoint</vt:lpstr>
      <vt:lpstr>La résistance des personnes noires et autochtones de nos jours</vt:lpstr>
      <vt:lpstr>Présentation PowerPoint</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Michel Hardy-Vallée</cp:lastModifiedBy>
  <cp:revision>11</cp:revision>
  <dcterms:modified xsi:type="dcterms:W3CDTF">2022-02-17T20:58:41Z</dcterms:modified>
</cp:coreProperties>
</file>